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5143500" cx="9144000"/>
  <p:notesSz cx="6858000" cy="9144000"/>
  <p:embeddedFontLst>
    <p:embeddedFont>
      <p:font typeface="Raleway"/>
      <p:regular r:id="rId86"/>
      <p:bold r:id="rId87"/>
      <p:italic r:id="rId88"/>
      <p:boldItalic r:id="rId89"/>
    </p:embeddedFont>
    <p:embeddedFont>
      <p:font typeface="Source Sans Pr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Raleway-regular.fntdata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Raleway-italic.fntdata"/><Relationship Id="rId43" Type="http://schemas.openxmlformats.org/officeDocument/2006/relationships/slide" Target="slides/slide37.xml"/><Relationship Id="rId87" Type="http://schemas.openxmlformats.org/officeDocument/2006/relationships/font" Target="fonts/Raleway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aleway-bold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SourceSansPro-bold.fntdata"/><Relationship Id="rId90" Type="http://schemas.openxmlformats.org/officeDocument/2006/relationships/font" Target="fonts/SourceSansPro-regular.fntdata"/><Relationship Id="rId93" Type="http://schemas.openxmlformats.org/officeDocument/2006/relationships/font" Target="fonts/SourceSansPro-boldItalic.fntdata"/><Relationship Id="rId92" Type="http://schemas.openxmlformats.org/officeDocument/2006/relationships/font" Target="fonts/SourceSansPro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9f6563d9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9f6563d9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cb69401d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cb69401d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cb69401d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cb69401d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9f6563d9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9f6563d9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f36b2f0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f36b2f0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c9e5301d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c9e5301d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c9e5301d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c9e5301d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c9e5301d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c9e5301d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f36b2f064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f36b2f064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f36b2f064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f36b2f064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e8eb2da4c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e8eb2da4c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9f6563d9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9f6563d9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c9e5301d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c9e5301d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c9e5301d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c9e5301d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c9e5301d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2c9e5301d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2e8eb2da4c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2e8eb2da4c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2cee0433b9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2cee0433b9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cee0433b9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cee0433b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cee0433b9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cee0433b9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cee0433b9_3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2cee0433b9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cee0433b9_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2cee0433b9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2cee0433b9_3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2cee0433b9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cb69401d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cb69401d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cee0433b9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2cee0433b9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cee0433b9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2cee0433b9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cee0433b9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cee0433b9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dbf4f837f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dbf4f837f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2cee0433b9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2cee0433b9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cee0433b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2cee0433b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cee0433b9_3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2cee0433b9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2cee0433b9_3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2cee0433b9_3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2cee0433b9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2cee0433b9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2c9e5301d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2c9e5301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9f6563d9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9f6563d9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2c9e5301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2c9e5301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c9e5301d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2c9e5301d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2c9e5301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2c9e5301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2c9e5301d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2c9e5301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2c9e5301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2c9e5301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“Figure 6: The improvement given by explanations, plotted relative to the baseline score of the same prompt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without explanations. The anti-correlation between initial score and improvement would be expected from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floor/ceiling effects/regression to the mean. However,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also an interesting hint of greater improvements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 moderate scores. (Curve is LOESS smoothing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window of 50% of the data, shaded region is standard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error.)”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2cee0433b9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2cee0433b9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“Figure 6: The improvement given by explanations, plotted relative to the baseline score of the same prompt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without explanations. The anti-correlation between initial score and improvement would be expected from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floor/ceiling effects/regression to the mean. However,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also an interesting hint of greater improvements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 moderate scores. (Curve is LOESS smoothing with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window of 50% of the data, shaded region is standard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error.)”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cee0433b9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2cee0433b9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“Figure 6: The improvement given by explanations, plotted relative to the baseline score of the same prompt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without explanations. The anti-correlation between initial score and improvement would be expected from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floor/ceiling effects/regression to the mean. However,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is also an interesting hint of greater improvements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 moderate scores. (Curve is LOESS smoothing with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window of 50% of the data, shaded region is standard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error.)”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2c9e5301d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2c9e5301d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“Figure 6: The improvement given by explanations, plotted relative to the baseline score of the same prompt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without explanations. The anti-correlation between initial score and improvement would be expected from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floor/ceiling effects/regression to the mean. However,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is also an interesting hint of greater improvements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 moderate scores. (Curve is LOESS smoothing with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window of 50% of the data, shaded region is standard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error.)”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2c9e5301d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2c9e5301d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cee0433b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cee0433b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cb69401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cb69401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2c9e5301d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2c9e5301d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2cee0433b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2cee0433b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2cee0433b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2cee0433b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2cee0433b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2cee0433b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2c9e5301d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2c9e5301d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2cee0433b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2cee0433b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2cee0433b9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2cee0433b9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2e8eb2da4c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2e8eb2da4c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2e8eb2da4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2e8eb2da4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2e8eb2da4c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2e8eb2da4c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cb69401d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cb69401d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184956fd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184956fd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184956fd9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184956fd9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184956fd9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184956fd9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2cee0433b9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2cee0433b9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2cee0433b9_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2cee0433b9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2cb69401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2cb69401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2e8eb2da4c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2e8eb2da4c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2e8eb2da4c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2e8eb2da4c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184956fd95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184956fd95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2e8eb2da4c_2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2e8eb2da4c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cb69401d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cb69401d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point: this is a surprising result, that we can separate semantic features with linear hyperplanes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2e8eb2da4c_2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2e8eb2da4c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2e8eb2da4c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2e8eb2da4c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2e8eb2da4c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2e8eb2da4c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2e8eb2da4c_2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2e8eb2da4c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2e8eb2da4c_2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2e8eb2da4c_2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2e8eb2da4c_2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2e8eb2da4c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2e8eb2da4c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2e8eb2da4c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2e8eb2da4c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2e8eb2da4c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184956fd95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184956fd95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184956fd95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184956fd95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of GANs occurs by alternating between training the generator and discriminator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9f6563d9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9f6563d9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cb69401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cb69401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80700" y="3249950"/>
            <a:ext cx="8982600" cy="181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21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hyperlink" Target="https://arxiv.org/abs/1804.09299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arxiv.org/abs/1804.09299" TargetMode="External"/><Relationship Id="rId4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9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Relationship Id="rId5" Type="http://schemas.openxmlformats.org/officeDocument/2006/relationships/image" Target="../media/image3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885000" y="380850"/>
            <a:ext cx="73740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Can language models learn from explanations in context?</a:t>
            </a:r>
            <a:endParaRPr b="0" sz="3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latin typeface="Source Sans Pro"/>
                <a:ea typeface="Source Sans Pro"/>
                <a:cs typeface="Source Sans Pro"/>
                <a:sym typeface="Source Sans Pro"/>
              </a:rPr>
              <a:t>Andrew Lampinen, Ishita Dasgupta, Stephanie Chan, Kory Matthewson, Michael Henry Tessler, Antonia Creswell, James McClelland, Jane Wang, Felix Hill</a:t>
            </a:r>
            <a:br>
              <a:rPr b="0" lang="en" sz="17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1" lang="en" sz="1700">
                <a:latin typeface="Source Sans Pro"/>
                <a:ea typeface="Source Sans Pro"/>
                <a:cs typeface="Source Sans Pro"/>
                <a:sym typeface="Source Sans Pro"/>
              </a:rPr>
              <a:t>DeepMind, London, UK</a:t>
            </a:r>
            <a:endParaRPr b="0" i="1"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11700" y="4008775"/>
            <a:ext cx="85206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00">
                <a:solidFill>
                  <a:srgbClr val="EFEFEF"/>
                </a:solidFill>
              </a:rPr>
              <a:t>Presented by </a:t>
            </a:r>
            <a:r>
              <a:rPr lang="en" sz="1800">
                <a:solidFill>
                  <a:srgbClr val="EFEFEF"/>
                </a:solidFill>
              </a:rPr>
              <a:t>Cynthia Chen, Jason Jabbour, </a:t>
            </a:r>
            <a:r>
              <a:rPr lang="en" sz="1800">
                <a:solidFill>
                  <a:srgbClr val="EFEFEF"/>
                </a:solidFill>
              </a:rPr>
              <a:t>Mark Mazumder</a:t>
            </a:r>
            <a:endParaRPr sz="1800">
              <a:solidFill>
                <a:srgbClr val="EFEFE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00">
                <a:solidFill>
                  <a:srgbClr val="EFEFEF"/>
                </a:solidFill>
              </a:rPr>
              <a:t>April 17, 2023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</a:t>
            </a:r>
            <a:r>
              <a:rPr lang="en"/>
              <a:t>Explanation Annotation</a:t>
            </a:r>
            <a:endParaRPr/>
          </a:p>
        </p:txBody>
      </p:sp>
      <p:sp>
        <p:nvSpPr>
          <p:cNvPr id="160" name="Google Shape;160;p34"/>
          <p:cNvSpPr txBox="1"/>
          <p:nvPr/>
        </p:nvSpPr>
        <p:spPr>
          <a:xfrm>
            <a:off x="361800" y="1074200"/>
            <a:ext cx="8520600" cy="3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author </a:t>
            </a: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annotated 15 examples with human </a:t>
            </a: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explanations</a:t>
            </a:r>
            <a:endParaRPr b="1"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Restricted to multiple choice tasks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Conducted comparison to </a:t>
            </a:r>
            <a:r>
              <a:rPr b="1" i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 explanations</a:t>
            </a: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account for confounding factors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Scrambled explanations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True non-explanations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Permuted explanations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●"/>
            </a:pP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Explanation fine-tuning</a:t>
            </a:r>
            <a:endParaRPr b="1"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Selected examples to build a 5-shot prompt greedily, to evaluate the benefit of selecting the best examples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Hand-tuned explanations to better understand the potential benefits of more optimal “expert” explanations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Tuning performed on small validation set, but tested on larger set of task examples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Evaluation</a:t>
            </a:r>
            <a:endParaRPr/>
          </a:p>
        </p:txBody>
      </p:sp>
      <p:sp>
        <p:nvSpPr>
          <p:cNvPr id="166" name="Google Shape;166;p35"/>
          <p:cNvSpPr txBox="1"/>
          <p:nvPr/>
        </p:nvSpPr>
        <p:spPr>
          <a:xfrm>
            <a:off x="361800" y="1074200"/>
            <a:ext cx="8520600" cy="3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●"/>
            </a:pP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Modeled dependencies of results using </a:t>
            </a: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hierarchical logistic regression</a:t>
            </a:r>
            <a:endParaRPr b="1"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Nested dependencies and heterogeneous structure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Factors to take into account: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■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 difficulty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■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Shared content between prompts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each unique effect at each level of the hierarchy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Estimates the unique added contribution of a prompt component (eg: few-shot example, explanation, etc) to the performance 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Roadmap </a:t>
            </a:r>
            <a:endParaRPr/>
          </a:p>
        </p:txBody>
      </p:sp>
      <p:sp>
        <p:nvSpPr>
          <p:cNvPr id="172" name="Google Shape;17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Introduction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Method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Experiments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Discussion</a:t>
            </a:r>
            <a:endParaRPr b="1"/>
          </a:p>
        </p:txBody>
      </p:sp>
      <p:sp>
        <p:nvSpPr>
          <p:cNvPr id="173" name="Google Shape;173;p36"/>
          <p:cNvSpPr/>
          <p:nvPr/>
        </p:nvSpPr>
        <p:spPr>
          <a:xfrm>
            <a:off x="3604251" y="2931875"/>
            <a:ext cx="2180400" cy="974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Potential Impacts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Google Shape;174;p36"/>
          <p:cNvSpPr/>
          <p:nvPr/>
        </p:nvSpPr>
        <p:spPr>
          <a:xfrm>
            <a:off x="6793401" y="2931875"/>
            <a:ext cx="2180400" cy="974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Nuances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Google Shape;175;p36"/>
          <p:cNvSpPr/>
          <p:nvPr/>
        </p:nvSpPr>
        <p:spPr>
          <a:xfrm>
            <a:off x="5962313" y="3211475"/>
            <a:ext cx="653400" cy="4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>
            <a:off x="415114" y="2931875"/>
            <a:ext cx="2180400" cy="974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Walkthrough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2773175" y="3211475"/>
            <a:ext cx="653400" cy="4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Benefit of Adding Explanations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8076"/>
              <a:buNone/>
            </a:pPr>
            <a:r>
              <a:t/>
            </a:r>
            <a:endParaRPr sz="2600"/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1688150" y="1391825"/>
            <a:ext cx="13314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analytic_entailment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84" name="Google Shape;184;p37"/>
          <p:cNvSpPr txBox="1"/>
          <p:nvPr>
            <p:ph idx="1" type="body"/>
          </p:nvPr>
        </p:nvSpPr>
        <p:spPr>
          <a:xfrm>
            <a:off x="327200" y="3224325"/>
            <a:ext cx="2007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arithmetic/2_digit_multiplication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85" name="Google Shape;185;p37"/>
          <p:cNvSpPr txBox="1"/>
          <p:nvPr>
            <p:ph idx="1" type="body"/>
          </p:nvPr>
        </p:nvSpPr>
        <p:spPr>
          <a:xfrm>
            <a:off x="665425" y="1874900"/>
            <a:ext cx="1714500" cy="323100"/>
          </a:xfrm>
          <a:prstGeom prst="rect">
            <a:avLst/>
          </a:prstGeom>
          <a:solidFill>
            <a:srgbClr val="FF71B0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arithmetic/3_digit_division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</p:txBody>
      </p:sp>
      <p:sp>
        <p:nvSpPr>
          <p:cNvPr id="186" name="Google Shape;186;p37"/>
          <p:cNvSpPr txBox="1"/>
          <p:nvPr>
            <p:ph idx="1" type="body"/>
          </p:nvPr>
        </p:nvSpPr>
        <p:spPr>
          <a:xfrm>
            <a:off x="247525" y="2357975"/>
            <a:ext cx="18576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arithmetic/3_digit_subtraction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87" name="Google Shape;187;p37"/>
          <p:cNvSpPr txBox="1"/>
          <p:nvPr>
            <p:ph idx="1" type="body"/>
          </p:nvPr>
        </p:nvSpPr>
        <p:spPr>
          <a:xfrm>
            <a:off x="665425" y="2732613"/>
            <a:ext cx="2007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cause_and_effect/two_sentences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88" name="Google Shape;188;p37"/>
          <p:cNvSpPr txBox="1"/>
          <p:nvPr>
            <p:ph idx="1" type="body"/>
          </p:nvPr>
        </p:nvSpPr>
        <p:spPr>
          <a:xfrm>
            <a:off x="2586050" y="3223125"/>
            <a:ext cx="13659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empirical_judgments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1951800" y="3657500"/>
            <a:ext cx="13659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epistemic_reasoning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0" name="Google Shape;190;p37"/>
          <p:cNvSpPr txBox="1"/>
          <p:nvPr>
            <p:ph idx="1" type="body"/>
          </p:nvPr>
        </p:nvSpPr>
        <p:spPr>
          <a:xfrm>
            <a:off x="3070075" y="4169913"/>
            <a:ext cx="21216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evaluating_information_essentiality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1" name="Google Shape;191;p37"/>
          <p:cNvSpPr txBox="1"/>
          <p:nvPr>
            <p:ph idx="1" type="body"/>
          </p:nvPr>
        </p:nvSpPr>
        <p:spPr>
          <a:xfrm>
            <a:off x="2105125" y="4629975"/>
            <a:ext cx="1279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fantasy_reasoning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4631775" y="2291825"/>
            <a:ext cx="2077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goal_step_wikihow/goal_inference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93" name="Google Shape;193;p37"/>
          <p:cNvSpPr txBox="1"/>
          <p:nvPr>
            <p:ph idx="1" type="body"/>
          </p:nvPr>
        </p:nvSpPr>
        <p:spPr>
          <a:xfrm>
            <a:off x="3791525" y="4682325"/>
            <a:ext cx="17145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figure_of_speech_detection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4" name="Google Shape;194;p37"/>
          <p:cNvSpPr txBox="1"/>
          <p:nvPr>
            <p:ph idx="1" type="body"/>
          </p:nvPr>
        </p:nvSpPr>
        <p:spPr>
          <a:xfrm>
            <a:off x="2087488" y="4090675"/>
            <a:ext cx="737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color/rgb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95" name="Google Shape;195;p37"/>
          <p:cNvSpPr txBox="1"/>
          <p:nvPr>
            <p:ph idx="1" type="body"/>
          </p:nvPr>
        </p:nvSpPr>
        <p:spPr>
          <a:xfrm>
            <a:off x="510625" y="4160825"/>
            <a:ext cx="13314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common_morpheme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6" name="Google Shape;196;p37"/>
          <p:cNvSpPr txBox="1"/>
          <p:nvPr>
            <p:ph idx="1" type="body"/>
          </p:nvPr>
        </p:nvSpPr>
        <p:spPr>
          <a:xfrm>
            <a:off x="482125" y="4629975"/>
            <a:ext cx="1005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crash_blossom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2550075" y="1846263"/>
            <a:ext cx="6288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crass_ai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2426800" y="2300700"/>
            <a:ext cx="2007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cs_algorithms/valid_parentheses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198775" y="3721900"/>
            <a:ext cx="1279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disambiguation_qa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3070050" y="2784575"/>
            <a:ext cx="11109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english_proverbs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4166150" y="3226313"/>
            <a:ext cx="21618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goal_step_wikihow/step_inference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6405725" y="1367775"/>
            <a:ext cx="14106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unit_interpretation/lv2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7126575" y="2291525"/>
            <a:ext cx="18576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play_dialog_same_or_different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7996875" y="2905175"/>
            <a:ext cx="6288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physics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4729550" y="1391825"/>
            <a:ext cx="1227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physical_intuition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3627200" y="1874900"/>
            <a:ext cx="1227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phrase_relatedness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5110150" y="1863563"/>
            <a:ext cx="13659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penguins_in_a_table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392000" y="1378275"/>
            <a:ext cx="965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odd_one_out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5431975" y="3639325"/>
            <a:ext cx="1637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nonsense_words_grammar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7378125" y="3767575"/>
            <a:ext cx="6900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navigate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7749500" y="4273475"/>
            <a:ext cx="1279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metaphor_boolean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6946575" y="1829650"/>
            <a:ext cx="1553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mathematical_induction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6010450" y="4672175"/>
            <a:ext cx="11835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logic_grid_puzzle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5431975" y="4160825"/>
            <a:ext cx="2077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logical_deduction/three_objects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8281500" y="3837725"/>
            <a:ext cx="8238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logical_args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791525" y="3639325"/>
            <a:ext cx="13314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irony_identification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8159600" y="3340775"/>
            <a:ext cx="869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implicatures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4631775" y="2708750"/>
            <a:ext cx="1553100" cy="323100"/>
          </a:xfrm>
          <a:prstGeom prst="rect">
            <a:avLst/>
          </a:prstGeom>
          <a:solidFill>
            <a:srgbClr val="FF71B0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identify_odd_metaphor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7027625" y="3226325"/>
            <a:ext cx="7887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truthful_qa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8115075" y="1367775"/>
            <a:ext cx="869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riddle_sense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6384850" y="2827700"/>
            <a:ext cx="14106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presuppositions_as_nl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6184875" y="184325"/>
            <a:ext cx="1397700" cy="784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Look at </a:t>
            </a:r>
            <a:r>
              <a:rPr b="1" lang="en" sz="1100"/>
              <a:t>2 out of 15</a:t>
            </a:r>
            <a:r>
              <a:rPr b="1" lang="en" sz="1100"/>
              <a:t> prompts </a:t>
            </a:r>
            <a:r>
              <a:rPr lang="en" sz="1100"/>
              <a:t>drawn from the 40 tasks</a:t>
            </a:r>
            <a:endParaRPr sz="1100"/>
          </a:p>
        </p:txBody>
      </p:sp>
      <p:cxnSp>
        <p:nvCxnSpPr>
          <p:cNvPr id="223" name="Google Shape;223;p37"/>
          <p:cNvCxnSpPr>
            <a:stCxn id="185" idx="0"/>
            <a:endCxn id="222" idx="2"/>
          </p:cNvCxnSpPr>
          <p:nvPr/>
        </p:nvCxnSpPr>
        <p:spPr>
          <a:xfrm flipH="1" rot="10800000">
            <a:off x="1522675" y="968900"/>
            <a:ext cx="5361000" cy="9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7"/>
          <p:cNvCxnSpPr>
            <a:stCxn id="218" idx="0"/>
            <a:endCxn id="222" idx="2"/>
          </p:cNvCxnSpPr>
          <p:nvPr/>
        </p:nvCxnSpPr>
        <p:spPr>
          <a:xfrm flipH="1" rot="10800000">
            <a:off x="5408325" y="968750"/>
            <a:ext cx="1475400" cy="1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Examples Alone (no explanations)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900" y="1573250"/>
            <a:ext cx="2263899" cy="1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74" y="1573250"/>
            <a:ext cx="2484950" cy="33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/>
          <p:nvPr/>
        </p:nvSpPr>
        <p:spPr>
          <a:xfrm>
            <a:off x="1864375" y="1990250"/>
            <a:ext cx="2385900" cy="125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/>
          <p:nvPr/>
        </p:nvSpPr>
        <p:spPr>
          <a:xfrm>
            <a:off x="4474975" y="3027350"/>
            <a:ext cx="2592900" cy="19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8"/>
          <p:cNvSpPr/>
          <p:nvPr/>
        </p:nvSpPr>
        <p:spPr>
          <a:xfrm>
            <a:off x="1864375" y="1573250"/>
            <a:ext cx="2154300" cy="1353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/>
          <p:nvPr/>
        </p:nvSpPr>
        <p:spPr>
          <a:xfrm>
            <a:off x="4501775" y="1573250"/>
            <a:ext cx="2154300" cy="1353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"/>
          <p:cNvSpPr txBox="1"/>
          <p:nvPr/>
        </p:nvSpPr>
        <p:spPr>
          <a:xfrm>
            <a:off x="2171275" y="1951375"/>
            <a:ext cx="15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(choices omitted for brevity)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7" name="Google Shape;237;p38"/>
          <p:cNvSpPr/>
          <p:nvPr/>
        </p:nvSpPr>
        <p:spPr>
          <a:xfrm>
            <a:off x="6259850" y="2157675"/>
            <a:ext cx="369900" cy="134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/>
          <p:nvPr/>
        </p:nvSpPr>
        <p:spPr>
          <a:xfrm>
            <a:off x="6509350" y="2306000"/>
            <a:ext cx="369900" cy="134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8"/>
          <p:cNvSpPr/>
          <p:nvPr/>
        </p:nvSpPr>
        <p:spPr>
          <a:xfrm>
            <a:off x="6516650" y="2447250"/>
            <a:ext cx="369900" cy="134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/>
          <p:nvPr/>
        </p:nvSpPr>
        <p:spPr>
          <a:xfrm>
            <a:off x="6516650" y="2010550"/>
            <a:ext cx="369900" cy="134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Likelihoods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900" y="1573250"/>
            <a:ext cx="2263899" cy="1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74" y="1573250"/>
            <a:ext cx="2484950" cy="33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/>
          <p:nvPr/>
        </p:nvSpPr>
        <p:spPr>
          <a:xfrm>
            <a:off x="1864375" y="1990250"/>
            <a:ext cx="2385900" cy="125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/>
          <p:nvPr/>
        </p:nvSpPr>
        <p:spPr>
          <a:xfrm>
            <a:off x="4474975" y="3027350"/>
            <a:ext cx="2592900" cy="19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9"/>
          <p:cNvSpPr/>
          <p:nvPr/>
        </p:nvSpPr>
        <p:spPr>
          <a:xfrm rot="5400000">
            <a:off x="5632100" y="1843550"/>
            <a:ext cx="168000" cy="2535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9"/>
          <p:cNvSpPr/>
          <p:nvPr/>
        </p:nvSpPr>
        <p:spPr>
          <a:xfrm>
            <a:off x="4064425" y="3243350"/>
            <a:ext cx="4550100" cy="1511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Each</a:t>
            </a:r>
            <a:r>
              <a:rPr lang="en" sz="1300"/>
              <a:t> experiment evaluates the relative probability of </a:t>
            </a:r>
            <a:r>
              <a:rPr b="1" lang="en" sz="1300"/>
              <a:t>this</a:t>
            </a:r>
            <a:r>
              <a:rPr lang="en" sz="1300"/>
              <a:t> </a:t>
            </a:r>
            <a:r>
              <a:rPr b="1" lang="en" sz="1300"/>
              <a:t>sequence</a:t>
            </a:r>
            <a:r>
              <a:rPr lang="en" sz="1300"/>
              <a:t> of tokens relative to all sequences in the </a:t>
            </a:r>
            <a:r>
              <a:rPr b="1" lang="en" sz="1300"/>
              <a:t>multiple choice answers </a:t>
            </a:r>
            <a:r>
              <a:rPr lang="en" sz="1300"/>
              <a:t>(</a:t>
            </a:r>
            <a:r>
              <a:rPr b="1" lang="en" sz="1300"/>
              <a:t>not</a:t>
            </a:r>
            <a:r>
              <a:rPr lang="en" sz="1300"/>
              <a:t> all possible sequences of tokens)</a:t>
            </a:r>
            <a:br>
              <a:rPr lang="en" sz="1300"/>
            </a:br>
            <a:br>
              <a:rPr lang="en" sz="1300"/>
            </a:br>
            <a:r>
              <a:rPr i="1" lang="en" sz="1300">
                <a:solidFill>
                  <a:schemeClr val="dk2"/>
                </a:solidFill>
              </a:rPr>
              <a:t>i.e.</a:t>
            </a:r>
            <a:r>
              <a:rPr lang="en" sz="1300">
                <a:solidFill>
                  <a:schemeClr val="dk2"/>
                </a:solidFill>
              </a:rPr>
              <a:t>,</a:t>
            </a:r>
            <a:r>
              <a:rPr lang="en" sz="1300">
                <a:solidFill>
                  <a:schemeClr val="dk2"/>
                </a:solidFill>
              </a:rPr>
              <a:t> model’s likelihood of </a:t>
            </a:r>
            <a:r>
              <a:rPr b="1" lang="en" sz="1300">
                <a:solidFill>
                  <a:schemeClr val="dk2"/>
                </a:solidFill>
              </a:rPr>
              <a:t>each answer option</a:t>
            </a:r>
            <a:r>
              <a:rPr lang="en" sz="1300">
                <a:solidFill>
                  <a:schemeClr val="dk2"/>
                </a:solidFill>
              </a:rPr>
              <a:t> after conditioning on the prompt and question</a:t>
            </a:r>
            <a:endParaRPr sz="1300"/>
          </a:p>
        </p:txBody>
      </p:sp>
      <p:sp>
        <p:nvSpPr>
          <p:cNvPr id="252" name="Google Shape;252;p39"/>
          <p:cNvSpPr/>
          <p:nvPr/>
        </p:nvSpPr>
        <p:spPr>
          <a:xfrm>
            <a:off x="6259850" y="2157675"/>
            <a:ext cx="626700" cy="134700"/>
          </a:xfrm>
          <a:prstGeom prst="rect">
            <a:avLst/>
          </a:prstGeom>
          <a:solidFill>
            <a:srgbClr val="D9EAD3">
              <a:alpha val="25160"/>
            </a:srgbClr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9"/>
          <p:cNvSpPr/>
          <p:nvPr/>
        </p:nvSpPr>
        <p:spPr>
          <a:xfrm>
            <a:off x="4500650" y="2306000"/>
            <a:ext cx="1996500" cy="134700"/>
          </a:xfrm>
          <a:prstGeom prst="rect">
            <a:avLst/>
          </a:prstGeom>
          <a:solidFill>
            <a:srgbClr val="D9EAD3">
              <a:alpha val="25160"/>
            </a:srgbClr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9"/>
          <p:cNvSpPr/>
          <p:nvPr/>
        </p:nvSpPr>
        <p:spPr>
          <a:xfrm>
            <a:off x="6509350" y="2306000"/>
            <a:ext cx="369900" cy="134700"/>
          </a:xfrm>
          <a:prstGeom prst="rect">
            <a:avLst/>
          </a:prstGeom>
          <a:solidFill>
            <a:srgbClr val="FF0000">
              <a:alpha val="754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9"/>
          <p:cNvSpPr/>
          <p:nvPr/>
        </p:nvSpPr>
        <p:spPr>
          <a:xfrm>
            <a:off x="4500650" y="2447250"/>
            <a:ext cx="2385900" cy="296700"/>
          </a:xfrm>
          <a:prstGeom prst="rect">
            <a:avLst/>
          </a:prstGeom>
          <a:solidFill>
            <a:srgbClr val="FF0000">
              <a:alpha val="754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 rot="5400000">
            <a:off x="4106700" y="2497100"/>
            <a:ext cx="524100" cy="239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"/>
          <p:cNvSpPr/>
          <p:nvPr/>
        </p:nvSpPr>
        <p:spPr>
          <a:xfrm>
            <a:off x="6509350" y="2009350"/>
            <a:ext cx="369900" cy="134700"/>
          </a:xfrm>
          <a:prstGeom prst="rect">
            <a:avLst/>
          </a:prstGeom>
          <a:solidFill>
            <a:srgbClr val="FF0000">
              <a:alpha val="754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9"/>
          <p:cNvSpPr/>
          <p:nvPr/>
        </p:nvSpPr>
        <p:spPr>
          <a:xfrm>
            <a:off x="4500650" y="2157675"/>
            <a:ext cx="1759200" cy="134700"/>
          </a:xfrm>
          <a:prstGeom prst="rect">
            <a:avLst/>
          </a:prstGeom>
          <a:solidFill>
            <a:srgbClr val="FF0000">
              <a:alpha val="754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9"/>
          <p:cNvSpPr txBox="1"/>
          <p:nvPr/>
        </p:nvSpPr>
        <p:spPr>
          <a:xfrm>
            <a:off x="2171275" y="1951375"/>
            <a:ext cx="15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(choices omitted for brevity)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4500650" y="2743950"/>
            <a:ext cx="2385900" cy="283500"/>
          </a:xfrm>
          <a:prstGeom prst="rect">
            <a:avLst/>
          </a:prstGeom>
          <a:solidFill>
            <a:srgbClr val="CFE2F3">
              <a:alpha val="4151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Explanations</a:t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900" y="1573250"/>
            <a:ext cx="2263899" cy="1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74" y="1573250"/>
            <a:ext cx="2484950" cy="33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/>
          <p:nvPr/>
        </p:nvSpPr>
        <p:spPr>
          <a:xfrm>
            <a:off x="1864375" y="1990475"/>
            <a:ext cx="2385900" cy="125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/>
          <p:nvPr/>
        </p:nvSpPr>
        <p:spPr>
          <a:xfrm>
            <a:off x="4474975" y="3020025"/>
            <a:ext cx="2592900" cy="19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Explanations</a:t>
            </a:r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900" y="1573250"/>
            <a:ext cx="2263899" cy="1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74" y="1573250"/>
            <a:ext cx="2484950" cy="33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/>
          <p:nvPr/>
        </p:nvSpPr>
        <p:spPr>
          <a:xfrm>
            <a:off x="1864375" y="2266025"/>
            <a:ext cx="2385900" cy="97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4474975" y="3464975"/>
            <a:ext cx="2592900" cy="149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/>
          <p:nvPr/>
        </p:nvSpPr>
        <p:spPr>
          <a:xfrm>
            <a:off x="1726500" y="1996375"/>
            <a:ext cx="132000" cy="26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4296625" y="3055650"/>
            <a:ext cx="132000" cy="409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Explanations</a:t>
            </a:r>
            <a:endParaRPr/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900" y="1573250"/>
            <a:ext cx="2263899" cy="1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74" y="1573250"/>
            <a:ext cx="2484950" cy="33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/>
          <p:nvPr/>
        </p:nvSpPr>
        <p:spPr>
          <a:xfrm>
            <a:off x="1864375" y="2266025"/>
            <a:ext cx="2385900" cy="97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2"/>
          <p:cNvSpPr/>
          <p:nvPr/>
        </p:nvSpPr>
        <p:spPr>
          <a:xfrm>
            <a:off x="4474975" y="3464975"/>
            <a:ext cx="2592900" cy="149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2"/>
          <p:cNvSpPr/>
          <p:nvPr/>
        </p:nvSpPr>
        <p:spPr>
          <a:xfrm>
            <a:off x="1726500" y="1996375"/>
            <a:ext cx="132000" cy="26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/>
          <p:nvPr/>
        </p:nvSpPr>
        <p:spPr>
          <a:xfrm>
            <a:off x="4296625" y="3055650"/>
            <a:ext cx="132000" cy="409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42"/>
          <p:cNvCxnSpPr/>
          <p:nvPr/>
        </p:nvCxnSpPr>
        <p:spPr>
          <a:xfrm flipH="1">
            <a:off x="1338600" y="2115025"/>
            <a:ext cx="311700" cy="10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42"/>
          <p:cNvCxnSpPr/>
          <p:nvPr/>
        </p:nvCxnSpPr>
        <p:spPr>
          <a:xfrm rot="10800000">
            <a:off x="1345975" y="3196950"/>
            <a:ext cx="2904300" cy="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2"/>
          <p:cNvSpPr txBox="1"/>
          <p:nvPr/>
        </p:nvSpPr>
        <p:spPr>
          <a:xfrm>
            <a:off x="403350" y="3194025"/>
            <a:ext cx="267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Does the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likelihood ratio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of the correct answer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increase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for the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next question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when explanations are added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to previous examples?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do explanations help?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311700" y="1152475"/>
            <a:ext cx="85206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Is it </a:t>
            </a:r>
            <a:r>
              <a:rPr lang="en" u="sng">
                <a:solidFill>
                  <a:srgbClr val="000000"/>
                </a:solidFill>
              </a:rPr>
              <a:t>the explanation itself</a:t>
            </a:r>
            <a:r>
              <a:rPr lang="en">
                <a:solidFill>
                  <a:srgbClr val="000000"/>
                </a:solidFill>
              </a:rPr>
              <a:t> or something else (relevant words, syntactic structure, …)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900" y="1573250"/>
            <a:ext cx="2263899" cy="1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74" y="1573250"/>
            <a:ext cx="2484950" cy="33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3"/>
          <p:cNvSpPr/>
          <p:nvPr/>
        </p:nvSpPr>
        <p:spPr>
          <a:xfrm>
            <a:off x="1864375" y="2266025"/>
            <a:ext cx="2385900" cy="97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3"/>
          <p:cNvSpPr/>
          <p:nvPr/>
        </p:nvSpPr>
        <p:spPr>
          <a:xfrm>
            <a:off x="4474975" y="3464975"/>
            <a:ext cx="2592900" cy="149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3"/>
          <p:cNvSpPr/>
          <p:nvPr/>
        </p:nvSpPr>
        <p:spPr>
          <a:xfrm>
            <a:off x="1726500" y="1996375"/>
            <a:ext cx="132000" cy="26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/>
          <p:nvPr/>
        </p:nvSpPr>
        <p:spPr>
          <a:xfrm>
            <a:off x="4296625" y="3055650"/>
            <a:ext cx="132000" cy="409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43"/>
          <p:cNvCxnSpPr/>
          <p:nvPr/>
        </p:nvCxnSpPr>
        <p:spPr>
          <a:xfrm flipH="1">
            <a:off x="1338600" y="2115025"/>
            <a:ext cx="311700" cy="10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43"/>
          <p:cNvCxnSpPr/>
          <p:nvPr/>
        </p:nvCxnSpPr>
        <p:spPr>
          <a:xfrm rot="10800000">
            <a:off x="1345975" y="3196950"/>
            <a:ext cx="2904300" cy="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43"/>
          <p:cNvSpPr/>
          <p:nvPr/>
        </p:nvSpPr>
        <p:spPr>
          <a:xfrm>
            <a:off x="134725" y="2991150"/>
            <a:ext cx="1164900" cy="44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</a:t>
            </a:r>
            <a:r>
              <a:rPr b="1" lang="en" sz="1100"/>
              <a:t>s 3 Control Conditions</a:t>
            </a:r>
            <a:endParaRPr b="1" sz="1100"/>
          </a:p>
        </p:txBody>
      </p:sp>
      <p:sp>
        <p:nvSpPr>
          <p:cNvPr id="310" name="Google Shape;310;p43"/>
          <p:cNvSpPr/>
          <p:nvPr/>
        </p:nvSpPr>
        <p:spPr>
          <a:xfrm>
            <a:off x="747450" y="3614200"/>
            <a:ext cx="7363800" cy="144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Control Experiments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1" name="Google Shape;311;p43"/>
          <p:cNvSpPr/>
          <p:nvPr/>
        </p:nvSpPr>
        <p:spPr>
          <a:xfrm>
            <a:off x="957839" y="3950350"/>
            <a:ext cx="2180400" cy="9744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True Non-Explanation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2" name="Google Shape;312;p43"/>
          <p:cNvSpPr/>
          <p:nvPr/>
        </p:nvSpPr>
        <p:spPr>
          <a:xfrm>
            <a:off x="3339151" y="3950350"/>
            <a:ext cx="2180400" cy="974400"/>
          </a:xfrm>
          <a:prstGeom prst="rect">
            <a:avLst/>
          </a:prstGeom>
          <a:solidFill>
            <a:srgbClr val="EAD1D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Other Item Explanation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3" name="Google Shape;313;p43"/>
          <p:cNvSpPr/>
          <p:nvPr/>
        </p:nvSpPr>
        <p:spPr>
          <a:xfrm>
            <a:off x="5720464" y="3950350"/>
            <a:ext cx="2180400" cy="9744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Scrambled Explanation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Roadmap </a:t>
            </a:r>
            <a:endParaRPr/>
          </a:p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Introduction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Method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Experiments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Discussion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How much do explanations help?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1152475"/>
            <a:ext cx="85206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Is it </a:t>
            </a:r>
            <a:r>
              <a:rPr lang="en" u="sng">
                <a:solidFill>
                  <a:schemeClr val="dk2"/>
                </a:solidFill>
              </a:rPr>
              <a:t>the explanation itself</a:t>
            </a:r>
            <a:r>
              <a:rPr lang="en">
                <a:solidFill>
                  <a:schemeClr val="dk2"/>
                </a:solidFill>
              </a:rPr>
              <a:t> or something else (relevant words, syntactic structure, …)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0" name="Google Shape;3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900" y="1573250"/>
            <a:ext cx="2263899" cy="1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74" y="1573250"/>
            <a:ext cx="2484950" cy="33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4"/>
          <p:cNvSpPr/>
          <p:nvPr/>
        </p:nvSpPr>
        <p:spPr>
          <a:xfrm>
            <a:off x="1864375" y="2517800"/>
            <a:ext cx="2385900" cy="72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4"/>
          <p:cNvSpPr/>
          <p:nvPr/>
        </p:nvSpPr>
        <p:spPr>
          <a:xfrm>
            <a:off x="4474975" y="4010500"/>
            <a:ext cx="2592900" cy="9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4"/>
          <p:cNvSpPr/>
          <p:nvPr/>
        </p:nvSpPr>
        <p:spPr>
          <a:xfrm>
            <a:off x="1726500" y="2224975"/>
            <a:ext cx="132000" cy="38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4"/>
          <p:cNvSpPr/>
          <p:nvPr/>
        </p:nvSpPr>
        <p:spPr>
          <a:xfrm>
            <a:off x="4306775" y="3458975"/>
            <a:ext cx="132000" cy="684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44"/>
          <p:cNvCxnSpPr>
            <a:stCxn id="324" idx="1"/>
          </p:cNvCxnSpPr>
          <p:nvPr/>
        </p:nvCxnSpPr>
        <p:spPr>
          <a:xfrm flipH="1">
            <a:off x="1414800" y="2419825"/>
            <a:ext cx="311700" cy="10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4"/>
          <p:cNvCxnSpPr>
            <a:stCxn id="325" idx="1"/>
          </p:cNvCxnSpPr>
          <p:nvPr/>
        </p:nvCxnSpPr>
        <p:spPr>
          <a:xfrm rot="10800000">
            <a:off x="1420775" y="3512825"/>
            <a:ext cx="28860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44"/>
          <p:cNvSpPr txBox="1"/>
          <p:nvPr/>
        </p:nvSpPr>
        <p:spPr>
          <a:xfrm>
            <a:off x="304800" y="3248250"/>
            <a:ext cx="154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Relevant but non-explanatory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" name="Google Shape;329;p44"/>
          <p:cNvSpPr/>
          <p:nvPr/>
        </p:nvSpPr>
        <p:spPr>
          <a:xfrm>
            <a:off x="187675" y="2452625"/>
            <a:ext cx="1164900" cy="44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Control Experiment 1</a:t>
            </a:r>
            <a:endParaRPr b="1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How much do explanations help?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311700" y="1152475"/>
            <a:ext cx="85206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Is it </a:t>
            </a:r>
            <a:r>
              <a:rPr lang="en" u="sng">
                <a:solidFill>
                  <a:schemeClr val="dk2"/>
                </a:solidFill>
              </a:rPr>
              <a:t>the explanation itself</a:t>
            </a:r>
            <a:r>
              <a:rPr lang="en">
                <a:solidFill>
                  <a:schemeClr val="dk2"/>
                </a:solidFill>
              </a:rPr>
              <a:t> or something else (relevant words, syntactic structure, …)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900" y="1573250"/>
            <a:ext cx="2263899" cy="1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74" y="1573250"/>
            <a:ext cx="2484950" cy="33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5"/>
          <p:cNvSpPr/>
          <p:nvPr/>
        </p:nvSpPr>
        <p:spPr>
          <a:xfrm>
            <a:off x="1864375" y="2919450"/>
            <a:ext cx="23859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5"/>
          <p:cNvSpPr/>
          <p:nvPr/>
        </p:nvSpPr>
        <p:spPr>
          <a:xfrm>
            <a:off x="4474975" y="4448100"/>
            <a:ext cx="2592900" cy="5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"/>
          <p:cNvSpPr/>
          <p:nvPr/>
        </p:nvSpPr>
        <p:spPr>
          <a:xfrm>
            <a:off x="1726500" y="2529775"/>
            <a:ext cx="132000" cy="38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5"/>
          <p:cNvSpPr/>
          <p:nvPr/>
        </p:nvSpPr>
        <p:spPr>
          <a:xfrm>
            <a:off x="4306775" y="4058400"/>
            <a:ext cx="132000" cy="38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45"/>
          <p:cNvCxnSpPr>
            <a:stCxn id="340" idx="1"/>
          </p:cNvCxnSpPr>
          <p:nvPr/>
        </p:nvCxnSpPr>
        <p:spPr>
          <a:xfrm flipH="1">
            <a:off x="1360800" y="2724625"/>
            <a:ext cx="365700" cy="11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45"/>
          <p:cNvCxnSpPr>
            <a:stCxn id="341" idx="1"/>
          </p:cNvCxnSpPr>
          <p:nvPr/>
        </p:nvCxnSpPr>
        <p:spPr>
          <a:xfrm rot="10800000">
            <a:off x="1354775" y="3836550"/>
            <a:ext cx="29520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45"/>
          <p:cNvSpPr txBox="1"/>
          <p:nvPr/>
        </p:nvSpPr>
        <p:spPr>
          <a:xfrm>
            <a:off x="76200" y="3629250"/>
            <a:ext cx="154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Randomly chosen from other examples in the prompt dataset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5" name="Google Shape;345;p45"/>
          <p:cNvSpPr/>
          <p:nvPr/>
        </p:nvSpPr>
        <p:spPr>
          <a:xfrm>
            <a:off x="187675" y="2452625"/>
            <a:ext cx="1164900" cy="44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Control Experiment 2</a:t>
            </a:r>
            <a:endParaRPr b="1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How much do explanations help?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311700" y="1152475"/>
            <a:ext cx="85206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Is it </a:t>
            </a:r>
            <a:r>
              <a:rPr lang="en" u="sng">
                <a:solidFill>
                  <a:schemeClr val="dk2"/>
                </a:solidFill>
              </a:rPr>
              <a:t>the explanation itself</a:t>
            </a:r>
            <a:r>
              <a:rPr lang="en">
                <a:solidFill>
                  <a:schemeClr val="dk2"/>
                </a:solidFill>
              </a:rPr>
              <a:t> or something else (relevant words, syntactic structure, …)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900" y="1573250"/>
            <a:ext cx="2263899" cy="1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74" y="1573250"/>
            <a:ext cx="2484950" cy="33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6"/>
          <p:cNvSpPr/>
          <p:nvPr/>
        </p:nvSpPr>
        <p:spPr>
          <a:xfrm>
            <a:off x="1580400" y="2038425"/>
            <a:ext cx="304500" cy="974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4170475" y="3115450"/>
            <a:ext cx="304500" cy="1463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187675" y="2452625"/>
            <a:ext cx="1164900" cy="44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Control Experiment 3</a:t>
            </a:r>
            <a:endParaRPr b="1"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How much do explanations help?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7"/>
          <p:cNvSpPr txBox="1"/>
          <p:nvPr>
            <p:ph idx="1" type="body"/>
          </p:nvPr>
        </p:nvSpPr>
        <p:spPr>
          <a:xfrm>
            <a:off x="311700" y="1152475"/>
            <a:ext cx="85206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Is it </a:t>
            </a:r>
            <a:r>
              <a:rPr lang="en" u="sng">
                <a:solidFill>
                  <a:schemeClr val="dk2"/>
                </a:solidFill>
              </a:rPr>
              <a:t>the explanation itself</a:t>
            </a:r>
            <a:r>
              <a:rPr lang="en">
                <a:solidFill>
                  <a:schemeClr val="dk2"/>
                </a:solidFill>
              </a:rPr>
              <a:t> or something else (relevant words, syntactic structure, …)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3" name="Google Shape;3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900" y="1573250"/>
            <a:ext cx="2263899" cy="1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974" y="1573250"/>
            <a:ext cx="2484950" cy="33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7"/>
          <p:cNvSpPr/>
          <p:nvPr/>
        </p:nvSpPr>
        <p:spPr>
          <a:xfrm>
            <a:off x="373575" y="3479225"/>
            <a:ext cx="3595500" cy="1167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These are </a:t>
            </a:r>
            <a:r>
              <a:rPr b="1" lang="en" sz="1300"/>
              <a:t>untuned explanations: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Annotated by hand, </a:t>
            </a:r>
            <a:r>
              <a:rPr b="1" lang="en" sz="1300"/>
              <a:t>without looking at LM probabilities</a:t>
            </a:r>
            <a:endParaRPr b="1"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159" y="0"/>
            <a:ext cx="61136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Size</a:t>
            </a:r>
            <a:endParaRPr/>
          </a:p>
        </p:txBody>
      </p:sp>
      <p:pic>
        <p:nvPicPr>
          <p:cNvPr id="378" name="Google Shape;3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75" y="956400"/>
            <a:ext cx="6535024" cy="40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9"/>
          <p:cNvSpPr/>
          <p:nvPr/>
        </p:nvSpPr>
        <p:spPr>
          <a:xfrm>
            <a:off x="2383575" y="102725"/>
            <a:ext cx="6687600" cy="623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Hierarchical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 Regression: </a:t>
            </a: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quantify</a:t>
            </a:r>
            <a:r>
              <a:rPr lang="en" sz="1500">
                <a:latin typeface="Source Sans Pro"/>
                <a:ea typeface="Source Sans Pro"/>
                <a:cs typeface="Source Sans Pro"/>
                <a:sym typeface="Source Sans Pro"/>
              </a:rPr>
              <a:t> unique added contribution (on Gopher-280B)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Size</a:t>
            </a:r>
            <a:endParaRPr/>
          </a:p>
        </p:txBody>
      </p:sp>
      <p:pic>
        <p:nvPicPr>
          <p:cNvPr id="385" name="Google Shape;3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75" y="956400"/>
            <a:ext cx="6535024" cy="40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0"/>
          <p:cNvSpPr/>
          <p:nvPr/>
        </p:nvSpPr>
        <p:spPr>
          <a:xfrm>
            <a:off x="4572000" y="851625"/>
            <a:ext cx="2842500" cy="29739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0"/>
          <p:cNvSpPr/>
          <p:nvPr/>
        </p:nvSpPr>
        <p:spPr>
          <a:xfrm>
            <a:off x="3453775" y="3825525"/>
            <a:ext cx="5217900" cy="865200"/>
          </a:xfrm>
          <a:prstGeom prst="trapezoid">
            <a:avLst>
              <a:gd fmla="val 136708" name="adj"/>
            </a:avLst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0"/>
          <p:cNvSpPr/>
          <p:nvPr/>
        </p:nvSpPr>
        <p:spPr>
          <a:xfrm>
            <a:off x="6459950" y="1558575"/>
            <a:ext cx="2511300" cy="1112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Zero-Shot vs Examples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9" name="Google Shape;389;p50"/>
          <p:cNvCxnSpPr>
            <a:stCxn id="388" idx="1"/>
          </p:cNvCxnSpPr>
          <p:nvPr/>
        </p:nvCxnSpPr>
        <p:spPr>
          <a:xfrm flipH="1">
            <a:off x="2268050" y="2114775"/>
            <a:ext cx="4191900" cy="5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Size</a:t>
            </a:r>
            <a:endParaRPr/>
          </a:p>
        </p:txBody>
      </p:sp>
      <p:pic>
        <p:nvPicPr>
          <p:cNvPr id="395" name="Google Shape;3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75" y="956400"/>
            <a:ext cx="6535024" cy="40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1"/>
          <p:cNvSpPr/>
          <p:nvPr/>
        </p:nvSpPr>
        <p:spPr>
          <a:xfrm>
            <a:off x="4572000" y="851625"/>
            <a:ext cx="2842500" cy="29739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1"/>
          <p:cNvSpPr/>
          <p:nvPr/>
        </p:nvSpPr>
        <p:spPr>
          <a:xfrm>
            <a:off x="3453775" y="3825525"/>
            <a:ext cx="5217900" cy="865200"/>
          </a:xfrm>
          <a:prstGeom prst="trapezoid">
            <a:avLst>
              <a:gd fmla="val 136708" name="adj"/>
            </a:avLst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1"/>
          <p:cNvSpPr/>
          <p:nvPr/>
        </p:nvSpPr>
        <p:spPr>
          <a:xfrm>
            <a:off x="6459950" y="1558575"/>
            <a:ext cx="2511300" cy="1112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Explanations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~ ⅓ effect size vs examples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99" name="Google Shape;399;p51"/>
          <p:cNvCxnSpPr>
            <a:stCxn id="398" idx="1"/>
          </p:cNvCxnSpPr>
          <p:nvPr/>
        </p:nvCxnSpPr>
        <p:spPr>
          <a:xfrm flipH="1">
            <a:off x="2794550" y="2114775"/>
            <a:ext cx="3665400" cy="10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Size</a:t>
            </a:r>
            <a:endParaRPr/>
          </a:p>
        </p:txBody>
      </p:sp>
      <p:pic>
        <p:nvPicPr>
          <p:cNvPr id="405" name="Google Shape;4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75" y="956400"/>
            <a:ext cx="6535024" cy="40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1831650" y="925975"/>
            <a:ext cx="2696700" cy="28995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2"/>
          <p:cNvSpPr/>
          <p:nvPr/>
        </p:nvSpPr>
        <p:spPr>
          <a:xfrm>
            <a:off x="6242125" y="925975"/>
            <a:ext cx="2696700" cy="28995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2"/>
          <p:cNvSpPr/>
          <p:nvPr/>
        </p:nvSpPr>
        <p:spPr>
          <a:xfrm>
            <a:off x="6459950" y="1558575"/>
            <a:ext cx="2511300" cy="1112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Selection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Greedily choose the best k-shot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chain of prompts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to maximize likelihood of remaining (n-k) examples, up to k=5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09" name="Google Shape;409;p52"/>
          <p:cNvCxnSpPr>
            <a:stCxn id="408" idx="1"/>
          </p:cNvCxnSpPr>
          <p:nvPr/>
        </p:nvCxnSpPr>
        <p:spPr>
          <a:xfrm flipH="1">
            <a:off x="5530550" y="2114775"/>
            <a:ext cx="929400" cy="7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52"/>
          <p:cNvSpPr txBox="1"/>
          <p:nvPr/>
        </p:nvSpPr>
        <p:spPr>
          <a:xfrm>
            <a:off x="6758050" y="2734950"/>
            <a:ext cx="2074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Only 15 examples per task: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28269" lvl="0" marL="18288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5-shot prompt selection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28269" lvl="0" marL="182880" rtl="0" algn="l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Char char="●"/>
            </a:pPr>
            <a:r>
              <a:rPr lang="en" sz="1300">
                <a:latin typeface="Source Sans Pro"/>
                <a:ea typeface="Source Sans Pro"/>
                <a:cs typeface="Source Sans Pro"/>
                <a:sym typeface="Source Sans Pro"/>
              </a:rPr>
              <a:t>10 validation examples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Size</a:t>
            </a:r>
            <a:endParaRPr/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75" y="956400"/>
            <a:ext cx="6535024" cy="40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3"/>
          <p:cNvSpPr/>
          <p:nvPr/>
        </p:nvSpPr>
        <p:spPr>
          <a:xfrm>
            <a:off x="6242125" y="925975"/>
            <a:ext cx="2696700" cy="28995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3"/>
          <p:cNvSpPr/>
          <p:nvPr/>
        </p:nvSpPr>
        <p:spPr>
          <a:xfrm>
            <a:off x="6459950" y="1558575"/>
            <a:ext cx="2511300" cy="1112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Comparable effect size to examples alone</a:t>
            </a:r>
            <a:br>
              <a:rPr b="1"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Selection is useful!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19" name="Google Shape;419;p53"/>
          <p:cNvCxnSpPr>
            <a:stCxn id="418" idx="1"/>
          </p:cNvCxnSpPr>
          <p:nvPr/>
        </p:nvCxnSpPr>
        <p:spPr>
          <a:xfrm flipH="1">
            <a:off x="2229050" y="2114775"/>
            <a:ext cx="4230900" cy="5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53"/>
          <p:cNvCxnSpPr/>
          <p:nvPr/>
        </p:nvCxnSpPr>
        <p:spPr>
          <a:xfrm flipH="1">
            <a:off x="5530550" y="2114775"/>
            <a:ext cx="929400" cy="7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361800" y="1074200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b="1" lang="en" sz="1600">
                <a:solidFill>
                  <a:srgbClr val="434343"/>
                </a:solidFill>
              </a:rPr>
              <a:t>Language models (LMs) </a:t>
            </a:r>
            <a:r>
              <a:rPr lang="en" sz="1600">
                <a:solidFill>
                  <a:srgbClr val="434343"/>
                </a:solidFill>
              </a:rPr>
              <a:t>have been found to be able to perform new tasks by adapting to a few in-context examples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>
                <a:solidFill>
                  <a:srgbClr val="434343"/>
                </a:solidFill>
              </a:rPr>
              <a:t>In</a:t>
            </a:r>
            <a:r>
              <a:rPr lang="en" sz="1600">
                <a:solidFill>
                  <a:srgbClr val="434343"/>
                </a:solidFill>
              </a:rPr>
              <a:t>-context example: an example (question + right answer) for a specific task prompt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>
                <a:solidFill>
                  <a:srgbClr val="434343"/>
                </a:solidFill>
              </a:rPr>
              <a:t>“few-shot”: a few examples are given to guide the model </a:t>
            </a:r>
            <a:br>
              <a:rPr lang="en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Could including few-shot </a:t>
            </a:r>
            <a:r>
              <a:rPr b="1" lang="en" sz="1600">
                <a:solidFill>
                  <a:srgbClr val="434343"/>
                </a:solidFill>
              </a:rPr>
              <a:t>explanations</a:t>
            </a:r>
            <a:r>
              <a:rPr lang="en" sz="1600">
                <a:solidFill>
                  <a:srgbClr val="434343"/>
                </a:solidFill>
              </a:rPr>
              <a:t> of the answers in these examples improve LM performance? 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Size</a:t>
            </a:r>
            <a:endParaRPr/>
          </a:p>
        </p:txBody>
      </p:sp>
      <p:pic>
        <p:nvPicPr>
          <p:cNvPr id="426" name="Google Shape;4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75" y="956400"/>
            <a:ext cx="6535024" cy="40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4"/>
          <p:cNvSpPr/>
          <p:nvPr/>
        </p:nvSpPr>
        <p:spPr>
          <a:xfrm>
            <a:off x="1831650" y="925975"/>
            <a:ext cx="2696700" cy="28995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4"/>
          <p:cNvSpPr/>
          <p:nvPr/>
        </p:nvSpPr>
        <p:spPr>
          <a:xfrm>
            <a:off x="6242125" y="925975"/>
            <a:ext cx="2696700" cy="28995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4"/>
          <p:cNvSpPr/>
          <p:nvPr/>
        </p:nvSpPr>
        <p:spPr>
          <a:xfrm>
            <a:off x="6849850" y="1558575"/>
            <a:ext cx="2121600" cy="1308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Hand-tuning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Manually reword explanation text to boost acc on validation set (10 examples/task)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0" name="Google Shape;430;p54"/>
          <p:cNvCxnSpPr>
            <a:stCxn id="429" idx="1"/>
          </p:cNvCxnSpPr>
          <p:nvPr/>
        </p:nvCxnSpPr>
        <p:spPr>
          <a:xfrm flipH="1">
            <a:off x="4997650" y="2212575"/>
            <a:ext cx="18522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Size</a:t>
            </a:r>
            <a:endParaRPr/>
          </a:p>
        </p:txBody>
      </p:sp>
      <p:pic>
        <p:nvPicPr>
          <p:cNvPr id="436" name="Google Shape;4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75" y="956400"/>
            <a:ext cx="6535024" cy="40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5"/>
          <p:cNvSpPr/>
          <p:nvPr/>
        </p:nvSpPr>
        <p:spPr>
          <a:xfrm>
            <a:off x="1831650" y="925975"/>
            <a:ext cx="2696700" cy="28995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5"/>
          <p:cNvSpPr/>
          <p:nvPr/>
        </p:nvSpPr>
        <p:spPr>
          <a:xfrm>
            <a:off x="6242125" y="925975"/>
            <a:ext cx="2696700" cy="28995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5"/>
          <p:cNvSpPr/>
          <p:nvPr/>
        </p:nvSpPr>
        <p:spPr>
          <a:xfrm>
            <a:off x="6849850" y="1558575"/>
            <a:ext cx="2121600" cy="1308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Wide CI?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Only 5/40 tasks were hand-tuned 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0" name="Google Shape;440;p55"/>
          <p:cNvCxnSpPr/>
          <p:nvPr/>
        </p:nvCxnSpPr>
        <p:spPr>
          <a:xfrm flipH="1">
            <a:off x="4997650" y="2212575"/>
            <a:ext cx="18522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Size</a:t>
            </a:r>
            <a:endParaRPr/>
          </a:p>
        </p:txBody>
      </p:sp>
      <p:pic>
        <p:nvPicPr>
          <p:cNvPr id="446" name="Google Shape;4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75" y="956400"/>
            <a:ext cx="6535024" cy="40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6"/>
          <p:cNvSpPr/>
          <p:nvPr/>
        </p:nvSpPr>
        <p:spPr>
          <a:xfrm>
            <a:off x="1831650" y="925975"/>
            <a:ext cx="4394400" cy="28995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6"/>
          <p:cNvSpPr/>
          <p:nvPr/>
        </p:nvSpPr>
        <p:spPr>
          <a:xfrm>
            <a:off x="7135825" y="1558575"/>
            <a:ext cx="1835700" cy="858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Instructions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Small benefit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Roadmap </a:t>
            </a:r>
            <a:endParaRPr/>
          </a:p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Introduction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Method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Experiments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Discussion</a:t>
            </a:r>
            <a:endParaRPr b="1"/>
          </a:p>
        </p:txBody>
      </p:sp>
      <p:sp>
        <p:nvSpPr>
          <p:cNvPr id="455" name="Google Shape;455;p57"/>
          <p:cNvSpPr/>
          <p:nvPr/>
        </p:nvSpPr>
        <p:spPr>
          <a:xfrm>
            <a:off x="3604251" y="2931875"/>
            <a:ext cx="2180400" cy="974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Potential Impacts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6" name="Google Shape;456;p57"/>
          <p:cNvSpPr/>
          <p:nvPr/>
        </p:nvSpPr>
        <p:spPr>
          <a:xfrm>
            <a:off x="6793401" y="2931875"/>
            <a:ext cx="2180400" cy="974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Nuances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57"/>
          <p:cNvSpPr/>
          <p:nvPr/>
        </p:nvSpPr>
        <p:spPr>
          <a:xfrm>
            <a:off x="5962313" y="3211475"/>
            <a:ext cx="653400" cy="4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7"/>
          <p:cNvSpPr/>
          <p:nvPr/>
        </p:nvSpPr>
        <p:spPr>
          <a:xfrm>
            <a:off x="415114" y="2931875"/>
            <a:ext cx="2180400" cy="974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Walkthrough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9" name="Google Shape;459;p57"/>
          <p:cNvSpPr/>
          <p:nvPr/>
        </p:nvSpPr>
        <p:spPr>
          <a:xfrm>
            <a:off x="2773175" y="3211475"/>
            <a:ext cx="653400" cy="4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impacts for LLM applications</a:t>
            </a:r>
            <a:endParaRPr/>
          </a:p>
        </p:txBody>
      </p:sp>
      <p:sp>
        <p:nvSpPr>
          <p:cNvPr id="465" name="Google Shape;46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Adding u</a:t>
            </a:r>
            <a:r>
              <a:rPr lang="en">
                <a:solidFill>
                  <a:srgbClr val="000000"/>
                </a:solidFill>
              </a:rPr>
              <a:t>ntuned few-shot explanations slightly </a:t>
            </a:r>
            <a:r>
              <a:rPr lang="en">
                <a:solidFill>
                  <a:srgbClr val="000000"/>
                </a:solidFill>
              </a:rPr>
              <a:t>outperforms </a:t>
            </a:r>
            <a:r>
              <a:rPr lang="en">
                <a:solidFill>
                  <a:srgbClr val="000000"/>
                </a:solidFill>
              </a:rPr>
              <a:t>examples alone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Selection and rewriting using a </a:t>
            </a:r>
            <a:r>
              <a:rPr b="1" lang="en">
                <a:solidFill>
                  <a:srgbClr val="000000"/>
                </a:solidFill>
              </a:rPr>
              <a:t>validation set</a:t>
            </a:r>
            <a:r>
              <a:rPr lang="en">
                <a:solidFill>
                  <a:srgbClr val="000000"/>
                </a:solidFill>
              </a:rPr>
              <a:t> boosts gains as much as examples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In-context</a:t>
            </a:r>
            <a:r>
              <a:rPr lang="en">
                <a:solidFill>
                  <a:srgbClr val="000000"/>
                </a:solidFill>
              </a:rPr>
              <a:t> explanations vs finetuning LLM </a:t>
            </a:r>
            <a:r>
              <a:rPr b="1" lang="en">
                <a:solidFill>
                  <a:srgbClr val="000000"/>
                </a:solidFill>
              </a:rPr>
              <a:t>weights</a:t>
            </a:r>
            <a:r>
              <a:rPr lang="en">
                <a:solidFill>
                  <a:srgbClr val="000000"/>
                </a:solidFill>
              </a:rPr>
              <a:t> on a task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Explanations are quicker + easier to deploy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B</a:t>
            </a:r>
            <a:r>
              <a:rPr lang="en" sz="1800">
                <a:solidFill>
                  <a:srgbClr val="000000"/>
                </a:solidFill>
              </a:rPr>
              <a:t>ut has a fixed “budget” → total prompt length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Can the gap be closed?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466" name="Google Shape;466;p58"/>
          <p:cNvSpPr/>
          <p:nvPr/>
        </p:nvSpPr>
        <p:spPr>
          <a:xfrm>
            <a:off x="2066700" y="3246425"/>
            <a:ext cx="5010600" cy="1628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What is the “budget” for in-context learning?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7" name="Google Shape;467;p58"/>
          <p:cNvSpPr/>
          <p:nvPr/>
        </p:nvSpPr>
        <p:spPr>
          <a:xfrm>
            <a:off x="2277089" y="3658775"/>
            <a:ext cx="2180400" cy="9744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Gopher: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2048 tokens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8" name="Google Shape;468;p58"/>
          <p:cNvSpPr/>
          <p:nvPr/>
        </p:nvSpPr>
        <p:spPr>
          <a:xfrm>
            <a:off x="4658401" y="3658775"/>
            <a:ext cx="2180400" cy="974400"/>
          </a:xfrm>
          <a:prstGeom prst="rect">
            <a:avLst/>
          </a:prstGeom>
          <a:solidFill>
            <a:srgbClr val="EAD1D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GPT-4-32k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~50pgs of text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9" name="Google Shape;469;p58"/>
          <p:cNvSpPr txBox="1"/>
          <p:nvPr/>
        </p:nvSpPr>
        <p:spPr>
          <a:xfrm>
            <a:off x="7426425" y="4907325"/>
            <a:ext cx="173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Source: https://openai.com/research/gpt-4</a:t>
            </a:r>
            <a:endParaRPr sz="600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vs untuned explanations</a:t>
            </a:r>
            <a:endParaRPr/>
          </a:p>
        </p:txBody>
      </p:sp>
      <p:pic>
        <p:nvPicPr>
          <p:cNvPr id="475" name="Google Shape;4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" y="1105300"/>
            <a:ext cx="5894676" cy="391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59"/>
          <p:cNvCxnSpPr/>
          <p:nvPr/>
        </p:nvCxnSpPr>
        <p:spPr>
          <a:xfrm rot="10800000">
            <a:off x="3075650" y="1306500"/>
            <a:ext cx="36015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59"/>
          <p:cNvSpPr txBox="1"/>
          <p:nvPr/>
        </p:nvSpPr>
        <p:spPr>
          <a:xfrm>
            <a:off x="6791650" y="1072100"/>
            <a:ext cx="23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Untuned explanations are slightly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beneficial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on average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vs untuned explanations</a:t>
            </a:r>
            <a:endParaRPr/>
          </a:p>
        </p:txBody>
      </p:sp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" y="1105300"/>
            <a:ext cx="5894676" cy="39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/>
          <p:nvPr/>
        </p:nvSpPr>
        <p:spPr>
          <a:xfrm>
            <a:off x="2773900" y="1144950"/>
            <a:ext cx="3505800" cy="31539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60"/>
          <p:cNvCxnSpPr/>
          <p:nvPr/>
        </p:nvCxnSpPr>
        <p:spPr>
          <a:xfrm rot="10800000">
            <a:off x="2420425" y="3539150"/>
            <a:ext cx="36015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60"/>
          <p:cNvSpPr txBox="1"/>
          <p:nvPr/>
        </p:nvSpPr>
        <p:spPr>
          <a:xfrm>
            <a:off x="6126025" y="3128600"/>
            <a:ext cx="236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But many instances where untuned explanations hurt accuracy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vs untuned explanations</a:t>
            </a:r>
            <a:endParaRPr/>
          </a:p>
        </p:txBody>
      </p:sp>
      <p:pic>
        <p:nvPicPr>
          <p:cNvPr id="492" name="Google Shape;4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" y="1105300"/>
            <a:ext cx="5894676" cy="391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61"/>
          <p:cNvCxnSpPr/>
          <p:nvPr/>
        </p:nvCxnSpPr>
        <p:spPr>
          <a:xfrm rot="10800000">
            <a:off x="4179075" y="2878200"/>
            <a:ext cx="2154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61"/>
          <p:cNvSpPr txBox="1"/>
          <p:nvPr/>
        </p:nvSpPr>
        <p:spPr>
          <a:xfrm>
            <a:off x="6417450" y="2503300"/>
            <a:ext cx="236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Not enough data on hand-tuning to be persuasive?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95" name="Google Shape;495;p61"/>
          <p:cNvCxnSpPr>
            <a:stCxn id="496" idx="1"/>
          </p:cNvCxnSpPr>
          <p:nvPr/>
        </p:nvCxnSpPr>
        <p:spPr>
          <a:xfrm flipH="1">
            <a:off x="3263150" y="1049925"/>
            <a:ext cx="2926800" cy="2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61"/>
          <p:cNvSpPr txBox="1"/>
          <p:nvPr/>
        </p:nvSpPr>
        <p:spPr>
          <a:xfrm>
            <a:off x="6189950" y="849825"/>
            <a:ext cx="23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Benefit of selection is clearer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354" y="0"/>
            <a:ext cx="4149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Decoder</a:t>
            </a:r>
            <a:endParaRPr/>
          </a:p>
        </p:txBody>
      </p:sp>
      <p:grpSp>
        <p:nvGrpSpPr>
          <p:cNvPr id="509" name="Google Shape;509;p63"/>
          <p:cNvGrpSpPr/>
          <p:nvPr/>
        </p:nvGrpSpPr>
        <p:grpSpPr>
          <a:xfrm>
            <a:off x="536075" y="1130900"/>
            <a:ext cx="7620203" cy="3770275"/>
            <a:chOff x="536075" y="1130900"/>
            <a:chExt cx="7620203" cy="3770275"/>
          </a:xfrm>
        </p:grpSpPr>
        <p:pic>
          <p:nvPicPr>
            <p:cNvPr id="510" name="Google Shape;510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075" y="1130900"/>
              <a:ext cx="7620203" cy="377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7150" y="1189700"/>
              <a:ext cx="752700" cy="8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2" name="Google Shape;512;p63"/>
          <p:cNvSpPr txBox="1"/>
          <p:nvPr/>
        </p:nvSpPr>
        <p:spPr>
          <a:xfrm>
            <a:off x="323725" y="155875"/>
            <a:ext cx="62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Figure Credit: </a:t>
            </a:r>
            <a:r>
              <a:rPr lang="en" sz="1100" u="sng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[1804.09299] Seq2Seq-Vis: A Visual Debugging Tool for Sequence-to-Sequence Models</a:t>
            </a:r>
            <a:r>
              <a:rPr lang="en" sz="11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75" y="943175"/>
            <a:ext cx="3625374" cy="40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275" y="943175"/>
            <a:ext cx="3529199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/>
        </p:nvSpPr>
        <p:spPr>
          <a:xfrm>
            <a:off x="558975" y="230825"/>
            <a:ext cx="34179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Training: Task instruction, examples + </a:t>
            </a:r>
            <a:r>
              <a:rPr b="1" lang="en" sz="1600" u="sng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explanations</a:t>
            </a:r>
            <a:endParaRPr b="1" sz="1600" u="sng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5372050" y="230825"/>
            <a:ext cx="2684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Evaluation: Target question</a:t>
            </a:r>
            <a:endParaRPr b="1"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Output Probabilities</a:t>
            </a:r>
            <a:endParaRPr/>
          </a:p>
        </p:txBody>
      </p:sp>
      <p:pic>
        <p:nvPicPr>
          <p:cNvPr id="518" name="Google Shape;5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200" y="1208825"/>
            <a:ext cx="4570030" cy="37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4"/>
          <p:cNvSpPr txBox="1"/>
          <p:nvPr/>
        </p:nvSpPr>
        <p:spPr>
          <a:xfrm>
            <a:off x="1145000" y="89925"/>
            <a:ext cx="43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Figure: https://huggingface.co/blog/how-to-generate</a:t>
            </a:r>
            <a:endParaRPr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</a:t>
            </a:r>
            <a:endParaRPr/>
          </a:p>
        </p:txBody>
      </p:sp>
      <p:sp>
        <p:nvSpPr>
          <p:cNvPr id="525" name="Google Shape;525;p65"/>
          <p:cNvSpPr txBox="1"/>
          <p:nvPr/>
        </p:nvSpPr>
        <p:spPr>
          <a:xfrm>
            <a:off x="323725" y="155875"/>
            <a:ext cx="62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Figure Credit: </a:t>
            </a:r>
            <a:r>
              <a:rPr lang="en" sz="1100" u="sng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[1804.09299] Seq2Seq-Vis: A Visual Debugging Tool for Sequence-to-Sequence Models</a:t>
            </a:r>
            <a:r>
              <a:rPr lang="en" sz="11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26" name="Google Shape;526;p65"/>
          <p:cNvGrpSpPr/>
          <p:nvPr/>
        </p:nvGrpSpPr>
        <p:grpSpPr>
          <a:xfrm>
            <a:off x="566025" y="1130925"/>
            <a:ext cx="7434718" cy="3770275"/>
            <a:chOff x="566025" y="1130925"/>
            <a:chExt cx="7434718" cy="3770275"/>
          </a:xfrm>
        </p:grpSpPr>
        <p:pic>
          <p:nvPicPr>
            <p:cNvPr id="527" name="Google Shape;527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025" y="1130925"/>
              <a:ext cx="7434718" cy="377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65"/>
            <p:cNvSpPr/>
            <p:nvPr/>
          </p:nvSpPr>
          <p:spPr>
            <a:xfrm>
              <a:off x="2182100" y="4436125"/>
              <a:ext cx="569400" cy="389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65"/>
          <p:cNvSpPr txBox="1"/>
          <p:nvPr/>
        </p:nvSpPr>
        <p:spPr>
          <a:xfrm rot="-5400000">
            <a:off x="-386525" y="2292850"/>
            <a:ext cx="20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32K SentencePiece Tokens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do explanations help?</a:t>
            </a:r>
            <a:endParaRPr/>
          </a:p>
        </p:txBody>
      </p:sp>
      <p:pic>
        <p:nvPicPr>
          <p:cNvPr id="535" name="Google Shape;53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25" y="1154875"/>
            <a:ext cx="5547069" cy="377027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6"/>
          <p:cNvSpPr/>
          <p:nvPr/>
        </p:nvSpPr>
        <p:spPr>
          <a:xfrm>
            <a:off x="1888350" y="1228925"/>
            <a:ext cx="4592100" cy="320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Google Shape;537;p66"/>
          <p:cNvCxnSpPr/>
          <p:nvPr/>
        </p:nvCxnSpPr>
        <p:spPr>
          <a:xfrm>
            <a:off x="1882350" y="3291125"/>
            <a:ext cx="460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38" name="Google Shape;53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602" y="203125"/>
            <a:ext cx="2321824" cy="154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9" name="Google Shape;539;p66"/>
          <p:cNvSpPr/>
          <p:nvPr/>
        </p:nvSpPr>
        <p:spPr>
          <a:xfrm rot="8578099">
            <a:off x="5700649" y="1456843"/>
            <a:ext cx="934984" cy="5320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6"/>
          <p:cNvSpPr txBox="1"/>
          <p:nvPr/>
        </p:nvSpPr>
        <p:spPr>
          <a:xfrm>
            <a:off x="6543125" y="2134700"/>
            <a:ext cx="2289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Addition of explanations vs model’s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prior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confidence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with examples alone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Baseline: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without explanations (baseline is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not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zero-shot)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</a:t>
            </a:r>
            <a:r>
              <a:rPr lang="en"/>
              <a:t>o explanations help?</a:t>
            </a:r>
            <a:endParaRPr/>
          </a:p>
        </p:txBody>
      </p:sp>
      <p:pic>
        <p:nvPicPr>
          <p:cNvPr id="546" name="Google Shape;5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25" y="1154875"/>
            <a:ext cx="5547069" cy="377027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7"/>
          <p:cNvSpPr/>
          <p:nvPr/>
        </p:nvSpPr>
        <p:spPr>
          <a:xfrm>
            <a:off x="1888350" y="1228925"/>
            <a:ext cx="4592100" cy="320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7"/>
          <p:cNvSpPr/>
          <p:nvPr/>
        </p:nvSpPr>
        <p:spPr>
          <a:xfrm rot="6822870">
            <a:off x="5659035" y="3101355"/>
            <a:ext cx="485604" cy="971087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7"/>
          <p:cNvSpPr/>
          <p:nvPr/>
        </p:nvSpPr>
        <p:spPr>
          <a:xfrm rot="-3598980">
            <a:off x="2325508" y="2489958"/>
            <a:ext cx="485750" cy="970941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7"/>
          <p:cNvSpPr txBox="1"/>
          <p:nvPr/>
        </p:nvSpPr>
        <p:spPr>
          <a:xfrm>
            <a:off x="6544725" y="2751600"/>
            <a:ext cx="2507400" cy="8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 model’s already correct without explanations - do explanations hurt?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1" name="Google Shape;551;p67"/>
          <p:cNvSpPr txBox="1"/>
          <p:nvPr/>
        </p:nvSpPr>
        <p:spPr>
          <a:xfrm>
            <a:off x="1940325" y="1871975"/>
            <a:ext cx="2823600" cy="61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 model’s uncertain - explanations help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2" name="Google Shape;552;p67"/>
          <p:cNvCxnSpPr/>
          <p:nvPr/>
        </p:nvCxnSpPr>
        <p:spPr>
          <a:xfrm>
            <a:off x="1882350" y="3291125"/>
            <a:ext cx="460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</a:t>
            </a:r>
            <a:r>
              <a:rPr lang="en"/>
              <a:t>o explanations help?</a:t>
            </a:r>
            <a:endParaRPr/>
          </a:p>
        </p:txBody>
      </p:sp>
      <p:pic>
        <p:nvPicPr>
          <p:cNvPr id="558" name="Google Shape;5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25" y="1154875"/>
            <a:ext cx="5547069" cy="377027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8"/>
          <p:cNvSpPr txBox="1"/>
          <p:nvPr/>
        </p:nvSpPr>
        <p:spPr>
          <a:xfrm>
            <a:off x="6544725" y="2751600"/>
            <a:ext cx="250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 model’s already correct without explanations - do explanations hurt?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0" name="Google Shape;560;p68"/>
          <p:cNvSpPr txBox="1"/>
          <p:nvPr/>
        </p:nvSpPr>
        <p:spPr>
          <a:xfrm>
            <a:off x="1940325" y="1871975"/>
            <a:ext cx="28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 model’s uncertain - explanations help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</a:t>
            </a:r>
            <a:r>
              <a:rPr lang="en"/>
              <a:t>o explanations help?</a:t>
            </a:r>
            <a:endParaRPr/>
          </a:p>
        </p:txBody>
      </p:sp>
      <p:pic>
        <p:nvPicPr>
          <p:cNvPr id="566" name="Google Shape;5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25" y="1154875"/>
            <a:ext cx="5547069" cy="377027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9"/>
          <p:cNvSpPr/>
          <p:nvPr/>
        </p:nvSpPr>
        <p:spPr>
          <a:xfrm>
            <a:off x="2007450" y="2215550"/>
            <a:ext cx="4380300" cy="1066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9"/>
          <p:cNvSpPr txBox="1"/>
          <p:nvPr/>
        </p:nvSpPr>
        <p:spPr>
          <a:xfrm>
            <a:off x="6636600" y="2215550"/>
            <a:ext cx="250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Explanations usually help: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higher density regardless of baseline confidence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</a:t>
            </a:r>
            <a:r>
              <a:rPr lang="en"/>
              <a:t>o explanations help?</a:t>
            </a:r>
            <a:endParaRPr/>
          </a:p>
        </p:txBody>
      </p:sp>
      <p:pic>
        <p:nvPicPr>
          <p:cNvPr id="574" name="Google Shape;5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25" y="1154875"/>
            <a:ext cx="5547069" cy="37702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0"/>
          <p:cNvSpPr txBox="1"/>
          <p:nvPr/>
        </p:nvSpPr>
        <p:spPr>
          <a:xfrm>
            <a:off x="6586700" y="3476000"/>
            <a:ext cx="250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But not always: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scores also drop with explanations,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but uniformly(ish)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6" name="Google Shape;576;p70"/>
          <p:cNvSpPr/>
          <p:nvPr/>
        </p:nvSpPr>
        <p:spPr>
          <a:xfrm>
            <a:off x="1974725" y="3241100"/>
            <a:ext cx="4380300" cy="1066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602" y="203125"/>
            <a:ext cx="2321824" cy="154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8" name="Google Shape;578;p70"/>
          <p:cNvSpPr/>
          <p:nvPr/>
        </p:nvSpPr>
        <p:spPr>
          <a:xfrm rot="8578099">
            <a:off x="5700649" y="1456843"/>
            <a:ext cx="934984" cy="5320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0"/>
          <p:cNvSpPr/>
          <p:nvPr/>
        </p:nvSpPr>
        <p:spPr>
          <a:xfrm>
            <a:off x="7218650" y="382300"/>
            <a:ext cx="1277100" cy="1066200"/>
          </a:xfrm>
          <a:prstGeom prst="rect">
            <a:avLst/>
          </a:prstGeom>
          <a:solidFill>
            <a:srgbClr val="FFFFFF">
              <a:alpha val="9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</a:t>
            </a:r>
            <a:r>
              <a:rPr lang="en"/>
              <a:t>o explanations help?</a:t>
            </a:r>
            <a:endParaRPr/>
          </a:p>
        </p:txBody>
      </p:sp>
      <p:pic>
        <p:nvPicPr>
          <p:cNvPr id="585" name="Google Shape;5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25" y="1154875"/>
            <a:ext cx="5547069" cy="377027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1"/>
          <p:cNvSpPr/>
          <p:nvPr/>
        </p:nvSpPr>
        <p:spPr>
          <a:xfrm>
            <a:off x="3536900" y="2589725"/>
            <a:ext cx="1438800" cy="1318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1"/>
          <p:cNvSpPr txBox="1"/>
          <p:nvPr/>
        </p:nvSpPr>
        <p:spPr>
          <a:xfrm>
            <a:off x="3536900" y="1974125"/>
            <a:ext cx="28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Larger boost at moderate scores?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p71"/>
          <p:cNvSpPr txBox="1"/>
          <p:nvPr/>
        </p:nvSpPr>
        <p:spPr>
          <a:xfrm>
            <a:off x="6902975" y="2625425"/>
            <a:ext cx="16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6752250" y="2755375"/>
            <a:ext cx="2232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Zone of </a:t>
            </a: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proximal</a:t>
            </a: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 effect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?” (what a learner can do </a:t>
            </a: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on the cusp of their prior capabilities,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with/without teacher assistance)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0" name="Google Shape;59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325" y="1267275"/>
            <a:ext cx="2232150" cy="1488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adding instructions help?</a:t>
            </a:r>
            <a:endParaRPr/>
          </a:p>
        </p:txBody>
      </p:sp>
      <p:pic>
        <p:nvPicPr>
          <p:cNvPr id="596" name="Google Shape;5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400" y="1068425"/>
            <a:ext cx="5719972" cy="37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2"/>
          <p:cNvSpPr/>
          <p:nvPr/>
        </p:nvSpPr>
        <p:spPr>
          <a:xfrm>
            <a:off x="1714500" y="1097050"/>
            <a:ext cx="5251500" cy="308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72"/>
          <p:cNvPicPr preferRelativeResize="0"/>
          <p:nvPr/>
        </p:nvPicPr>
        <p:blipFill rotWithShape="1">
          <a:blip r:embed="rId4">
            <a:alphaModFix/>
          </a:blip>
          <a:srcRect b="34421" l="0" r="0" t="0"/>
          <a:stretch/>
        </p:blipFill>
        <p:spPr>
          <a:xfrm>
            <a:off x="4452700" y="1343750"/>
            <a:ext cx="2222400" cy="43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72"/>
          <p:cNvCxnSpPr/>
          <p:nvPr/>
        </p:nvCxnSpPr>
        <p:spPr>
          <a:xfrm flipH="1">
            <a:off x="5582475" y="818875"/>
            <a:ext cx="1280400" cy="6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72"/>
          <p:cNvCxnSpPr/>
          <p:nvPr/>
        </p:nvCxnSpPr>
        <p:spPr>
          <a:xfrm rot="10800000">
            <a:off x="6343050" y="1683475"/>
            <a:ext cx="649800" cy="3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72"/>
          <p:cNvSpPr txBox="1"/>
          <p:nvPr/>
        </p:nvSpPr>
        <p:spPr>
          <a:xfrm>
            <a:off x="6577200" y="418675"/>
            <a:ext cx="25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.e, 5 examples + explanations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2" name="Google Shape;602;p72"/>
          <p:cNvSpPr txBox="1"/>
          <p:nvPr/>
        </p:nvSpPr>
        <p:spPr>
          <a:xfrm>
            <a:off x="6989500" y="2085325"/>
            <a:ext cx="222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i.e, 5 examples + explanations +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task instruction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adding instructions help?</a:t>
            </a:r>
            <a:endParaRPr/>
          </a:p>
        </p:txBody>
      </p:sp>
      <p:pic>
        <p:nvPicPr>
          <p:cNvPr id="608" name="Google Shape;6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400" y="1068425"/>
            <a:ext cx="5719972" cy="37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3"/>
          <p:cNvSpPr/>
          <p:nvPr/>
        </p:nvSpPr>
        <p:spPr>
          <a:xfrm>
            <a:off x="1714500" y="1097050"/>
            <a:ext cx="5251500" cy="308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700" y="1343750"/>
            <a:ext cx="2222400" cy="6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3"/>
          <p:cNvSpPr/>
          <p:nvPr/>
        </p:nvSpPr>
        <p:spPr>
          <a:xfrm>
            <a:off x="3476975" y="1672050"/>
            <a:ext cx="980100" cy="4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3"/>
          <p:cNvSpPr/>
          <p:nvPr/>
        </p:nvSpPr>
        <p:spPr>
          <a:xfrm>
            <a:off x="1821550" y="1345400"/>
            <a:ext cx="1517100" cy="104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Non-Instruction Control Experiments: 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A “neutral” description added to the prompt </a:t>
            </a:r>
            <a:r>
              <a:rPr b="1" lang="en" sz="1100">
                <a:latin typeface="Source Sans Pro"/>
                <a:ea typeface="Source Sans Pro"/>
                <a:cs typeface="Source Sans Pro"/>
                <a:sym typeface="Source Sans Pro"/>
              </a:rPr>
              <a:t>not about the task</a:t>
            </a:r>
            <a:endParaRPr b="1"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</a:t>
            </a:r>
            <a:endParaRPr/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61800" y="1074200"/>
            <a:ext cx="8520600" cy="4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In-context and prompt-based learning: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b="1" lang="en" sz="1500">
                <a:solidFill>
                  <a:srgbClr val="434343"/>
                </a:solidFill>
              </a:rPr>
              <a:t>Min et al., 2022</a:t>
            </a:r>
            <a:r>
              <a:rPr lang="en" sz="1500">
                <a:solidFill>
                  <a:srgbClr val="434343"/>
                </a:solidFill>
              </a:rPr>
              <a:t>: Find that ground truth </a:t>
            </a:r>
            <a:r>
              <a:rPr lang="en" sz="1500">
                <a:solidFill>
                  <a:srgbClr val="434343"/>
                </a:solidFill>
              </a:rPr>
              <a:t>labels don’t have a large effect on model performance, and identify other aspects (label space / distribution) that drive performance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b="1" lang="en" sz="1500">
                <a:solidFill>
                  <a:srgbClr val="434343"/>
                </a:solidFill>
              </a:rPr>
              <a:t>Webson and Pavlick, 2021</a:t>
            </a:r>
            <a:r>
              <a:rPr lang="en" sz="1500">
                <a:solidFill>
                  <a:srgbClr val="434343"/>
                </a:solidFill>
              </a:rPr>
              <a:t>: Find limitation in models’ ability to truly understand the meaning of their prompts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Prompting with explicit instructions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b="1" lang="en" sz="1500">
                <a:solidFill>
                  <a:srgbClr val="434343"/>
                </a:solidFill>
              </a:rPr>
              <a:t>Liu et al., 2021</a:t>
            </a:r>
            <a:r>
              <a:rPr lang="en" sz="1500">
                <a:solidFill>
                  <a:srgbClr val="434343"/>
                </a:solidFill>
              </a:rPr>
              <a:t>: Prompting with explicit instructions or task descriptions helps LMs adapt to a task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b="1" lang="en" sz="1500">
                <a:solidFill>
                  <a:srgbClr val="434343"/>
                </a:solidFill>
              </a:rPr>
              <a:t>Wei et al, 2022</a:t>
            </a:r>
            <a:r>
              <a:rPr lang="en" sz="1500">
                <a:solidFill>
                  <a:srgbClr val="434343"/>
                </a:solidFill>
              </a:rPr>
              <a:t>: Breaking down the steps of a reasoning process for LMs </a:t>
            </a:r>
            <a:r>
              <a:rPr lang="en" sz="1500">
                <a:solidFill>
                  <a:srgbClr val="434343"/>
                </a:solidFill>
              </a:rPr>
              <a:t>improve</a:t>
            </a:r>
            <a:r>
              <a:rPr lang="en" sz="1500">
                <a:solidFill>
                  <a:srgbClr val="434343"/>
                </a:solidFill>
              </a:rPr>
              <a:t> few-shot performance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Exploring explanations of answers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Assessing effects of auxiliary </a:t>
            </a:r>
            <a:r>
              <a:rPr lang="en" sz="1500">
                <a:solidFill>
                  <a:srgbClr val="434343"/>
                </a:solidFill>
              </a:rPr>
              <a:t>in-context information on performance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Large body of work (beyond prompting) on training/tuning with explanations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This paper particularly focuses on the effect of </a:t>
            </a:r>
            <a:r>
              <a:rPr b="1" lang="en" sz="1500">
                <a:solidFill>
                  <a:srgbClr val="434343"/>
                </a:solidFill>
              </a:rPr>
              <a:t>post-answer explanations</a:t>
            </a:r>
            <a:endParaRPr b="1"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Does adding instructions help?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400" y="1068425"/>
            <a:ext cx="5719972" cy="37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4"/>
          <p:cNvSpPr/>
          <p:nvPr/>
        </p:nvSpPr>
        <p:spPr>
          <a:xfrm>
            <a:off x="4046450" y="1168975"/>
            <a:ext cx="138000" cy="443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0" name="Google Shape;620;p74"/>
          <p:cNvCxnSpPr>
            <a:endCxn id="621" idx="1"/>
          </p:cNvCxnSpPr>
          <p:nvPr/>
        </p:nvCxnSpPr>
        <p:spPr>
          <a:xfrm flipH="1" rot="10800000">
            <a:off x="4184500" y="1129975"/>
            <a:ext cx="867300" cy="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74"/>
          <p:cNvSpPr txBox="1"/>
          <p:nvPr/>
        </p:nvSpPr>
        <p:spPr>
          <a:xfrm>
            <a:off x="5051800" y="929875"/>
            <a:ext cx="15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Means + 95% CI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Does adding instructions help?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400" y="1068425"/>
            <a:ext cx="5719972" cy="37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75"/>
          <p:cNvSpPr/>
          <p:nvPr/>
        </p:nvSpPr>
        <p:spPr>
          <a:xfrm>
            <a:off x="5333425" y="2334200"/>
            <a:ext cx="3132300" cy="824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Not appreciably different: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So are explanations equivalent to instructions?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9" name="Google Shape;629;p75"/>
          <p:cNvSpPr/>
          <p:nvPr/>
        </p:nvSpPr>
        <p:spPr>
          <a:xfrm>
            <a:off x="4046450" y="1168975"/>
            <a:ext cx="138000" cy="443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75"/>
          <p:cNvCxnSpPr>
            <a:endCxn id="631" idx="1"/>
          </p:cNvCxnSpPr>
          <p:nvPr/>
        </p:nvCxnSpPr>
        <p:spPr>
          <a:xfrm flipH="1" rot="10800000">
            <a:off x="4184500" y="1129975"/>
            <a:ext cx="867300" cy="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75"/>
          <p:cNvSpPr txBox="1"/>
          <p:nvPr/>
        </p:nvSpPr>
        <p:spPr>
          <a:xfrm>
            <a:off x="5051800" y="929875"/>
            <a:ext cx="15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Means + 95% CI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instructions alone help? (zero-shot)</a:t>
            </a:r>
            <a:endParaRPr/>
          </a:p>
        </p:txBody>
      </p:sp>
      <p:pic>
        <p:nvPicPr>
          <p:cNvPr id="637" name="Google Shape;6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400" y="1068425"/>
            <a:ext cx="5377906" cy="3770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6"/>
          <p:cNvSpPr txBox="1"/>
          <p:nvPr/>
        </p:nvSpPr>
        <p:spPr>
          <a:xfrm>
            <a:off x="6964300" y="1371750"/>
            <a:ext cx="158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With examples: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a little, at larger model sizes?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9" name="Google Shape;639;p76"/>
          <p:cNvSpPr txBox="1"/>
          <p:nvPr/>
        </p:nvSpPr>
        <p:spPr>
          <a:xfrm>
            <a:off x="6964300" y="2458700"/>
            <a:ext cx="158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Without examples: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more beneficial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Do instructions alone help? (zero-shot)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400" y="1068425"/>
            <a:ext cx="5377906" cy="377027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7"/>
          <p:cNvSpPr/>
          <p:nvPr/>
        </p:nvSpPr>
        <p:spPr>
          <a:xfrm>
            <a:off x="6816425" y="1921900"/>
            <a:ext cx="2247900" cy="2232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45700" wrap="square" tIns="91425">
            <a:noAutofit/>
          </a:bodyPr>
          <a:lstStyle/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Earlier work (Reynolds ‘21): instructions are </a:t>
            </a:r>
            <a:r>
              <a:rPr b="1" lang="en" sz="1200"/>
              <a:t>more helpful</a:t>
            </a:r>
            <a:r>
              <a:rPr lang="en" sz="1200"/>
              <a:t> than examples</a:t>
            </a:r>
            <a:endParaRPr sz="1200"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Here: effect from instructions is </a:t>
            </a:r>
            <a:r>
              <a:rPr b="1" lang="en" sz="1200"/>
              <a:t>smaller</a:t>
            </a:r>
            <a:r>
              <a:rPr lang="en" sz="1200"/>
              <a:t> than from examples</a:t>
            </a:r>
            <a:br>
              <a:rPr lang="en" sz="1200"/>
            </a:br>
            <a:endParaRPr sz="1200"/>
          </a:p>
          <a:p>
            <a:pPr indent="0" lvl="0" marL="13716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Contradiction?</a:t>
            </a:r>
            <a:r>
              <a:rPr lang="en" sz="1200"/>
              <a:t> Speculation that instructions were heavily tuned (i.e., not zero-shot)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When do explanations help?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25" y="1011275"/>
            <a:ext cx="5379630" cy="37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When do explanations help?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" name="Google Shape;658;p79"/>
          <p:cNvGrpSpPr/>
          <p:nvPr/>
        </p:nvGrpSpPr>
        <p:grpSpPr>
          <a:xfrm>
            <a:off x="353325" y="1011275"/>
            <a:ext cx="5379630" cy="3770274"/>
            <a:chOff x="1405300" y="1304750"/>
            <a:chExt cx="5379630" cy="3770274"/>
          </a:xfrm>
        </p:grpSpPr>
        <p:pic>
          <p:nvPicPr>
            <p:cNvPr id="659" name="Google Shape;659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5300" y="1304750"/>
              <a:ext cx="5379630" cy="37702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0" name="Google Shape;660;p79"/>
            <p:cNvCxnSpPr/>
            <p:nvPr/>
          </p:nvCxnSpPr>
          <p:spPr>
            <a:xfrm flipH="1" rot="10800000">
              <a:off x="4683950" y="1804925"/>
              <a:ext cx="1599900" cy="254700"/>
            </a:xfrm>
            <a:prstGeom prst="straightConnector1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1" name="Google Shape;661;p79"/>
            <p:cNvCxnSpPr/>
            <p:nvPr/>
          </p:nvCxnSpPr>
          <p:spPr>
            <a:xfrm flipH="1">
              <a:off x="3786900" y="2043000"/>
              <a:ext cx="919200" cy="1589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2" name="Google Shape;662;p79"/>
            <p:cNvCxnSpPr/>
            <p:nvPr/>
          </p:nvCxnSpPr>
          <p:spPr>
            <a:xfrm flipH="1">
              <a:off x="2419500" y="2048550"/>
              <a:ext cx="2286600" cy="18825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63" name="Google Shape;663;p79"/>
          <p:cNvSpPr txBox="1"/>
          <p:nvPr>
            <p:ph idx="1" type="body"/>
          </p:nvPr>
        </p:nvSpPr>
        <p:spPr>
          <a:xfrm>
            <a:off x="5790100" y="1146125"/>
            <a:ext cx="3230100" cy="24837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Explanations </a:t>
            </a:r>
            <a:r>
              <a:rPr b="1" lang="en" sz="1400">
                <a:solidFill>
                  <a:schemeClr val="dk2"/>
                </a:solidFill>
              </a:rPr>
              <a:t>modestly but significantly</a:t>
            </a:r>
            <a:r>
              <a:rPr lang="en" sz="1400">
                <a:solidFill>
                  <a:schemeClr val="dk2"/>
                </a:solidFill>
              </a:rPr>
              <a:t> boost accuracy over controls</a:t>
            </a:r>
            <a:r>
              <a:rPr b="1" lang="en" sz="1400">
                <a:solidFill>
                  <a:schemeClr val="dk2"/>
                </a:solidFill>
              </a:rPr>
              <a:t> for the largest model only</a:t>
            </a:r>
            <a:r>
              <a:rPr lang="en" sz="1400">
                <a:solidFill>
                  <a:schemeClr val="dk2"/>
                </a:solidFill>
              </a:rPr>
              <a:t> (Gopher-280B)</a:t>
            </a:r>
            <a:endParaRPr sz="1400">
              <a:solidFill>
                <a:schemeClr val="dk2"/>
              </a:solidFill>
            </a:endParaRPr>
          </a:p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But </a:t>
            </a:r>
            <a:r>
              <a:rPr b="1" lang="en" sz="1400">
                <a:solidFill>
                  <a:schemeClr val="dk2"/>
                </a:solidFill>
              </a:rPr>
              <a:t>not</a:t>
            </a:r>
            <a:r>
              <a:rPr b="1" lang="en" sz="1400">
                <a:solidFill>
                  <a:schemeClr val="dk2"/>
                </a:solidFill>
              </a:rPr>
              <a:t> for others</a:t>
            </a:r>
            <a:endParaRPr sz="1400">
              <a:solidFill>
                <a:schemeClr val="dk2"/>
              </a:solidFill>
            </a:endParaRPr>
          </a:p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Consistent w/prior work on scaling:</a:t>
            </a:r>
            <a:endParaRPr sz="1400">
              <a:solidFill>
                <a:schemeClr val="dk2"/>
              </a:solidFill>
            </a:endParaRPr>
          </a:p>
          <a:p>
            <a:pPr indent="-226059" lvl="1" marL="54864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Brown ‘20: </a:t>
            </a:r>
            <a:r>
              <a:rPr b="1" lang="en">
                <a:solidFill>
                  <a:schemeClr val="dk2"/>
                </a:solidFill>
              </a:rPr>
              <a:t>sharp</a:t>
            </a:r>
            <a:r>
              <a:rPr b="1" lang="en">
                <a:solidFill>
                  <a:schemeClr val="dk2"/>
                </a:solidFill>
              </a:rPr>
              <a:t> transition</a:t>
            </a:r>
            <a:r>
              <a:rPr lang="en">
                <a:solidFill>
                  <a:schemeClr val="dk2"/>
                </a:solidFill>
              </a:rPr>
              <a:t> for arithmetic</a:t>
            </a:r>
            <a:endParaRPr>
              <a:solidFill>
                <a:schemeClr val="dk2"/>
              </a:solidFill>
            </a:endParaRPr>
          </a:p>
          <a:p>
            <a:pPr indent="-226059" lvl="1" marL="54864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Wei ‘21: only large LMs generalize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Is Scale Necessary?</a:t>
            </a:r>
            <a:endParaRPr sz="2600"/>
          </a:p>
        </p:txBody>
      </p:sp>
      <p:pic>
        <p:nvPicPr>
          <p:cNvPr id="669" name="Google Shape;6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50" y="1092350"/>
            <a:ext cx="5728725" cy="3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0"/>
          <p:cNvSpPr txBox="1"/>
          <p:nvPr>
            <p:ph idx="1" type="body"/>
          </p:nvPr>
        </p:nvSpPr>
        <p:spPr>
          <a:xfrm>
            <a:off x="5885275" y="1057200"/>
            <a:ext cx="3230100" cy="28953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Untuned explanations only help modestly</a:t>
            </a:r>
            <a:r>
              <a:rPr b="1" lang="en" sz="1400">
                <a:solidFill>
                  <a:schemeClr val="dk2"/>
                </a:solidFill>
              </a:rPr>
              <a:t> for the largest model</a:t>
            </a:r>
            <a:r>
              <a:rPr lang="en" sz="1400">
                <a:solidFill>
                  <a:schemeClr val="dk2"/>
                </a:solidFill>
              </a:rPr>
              <a:t> </a:t>
            </a:r>
            <a:endParaRPr sz="1400">
              <a:solidFill>
                <a:schemeClr val="dk2"/>
              </a:solidFill>
            </a:endParaRPr>
          </a:p>
          <a:p>
            <a:pPr indent="-317500" lvl="1" marL="54864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n" sz="1400">
                <a:solidFill>
                  <a:schemeClr val="dk2"/>
                </a:solidFill>
              </a:rPr>
              <a:t>Selection</a:t>
            </a:r>
            <a:r>
              <a:rPr lang="en" sz="1400">
                <a:solidFill>
                  <a:schemeClr val="dk2"/>
                </a:solidFill>
              </a:rPr>
              <a:t> emerges from the pack 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But </a:t>
            </a:r>
            <a:r>
              <a:rPr b="1" lang="en" sz="1400">
                <a:solidFill>
                  <a:schemeClr val="dk2"/>
                </a:solidFill>
              </a:rPr>
              <a:t>no benefits @ 1B, 7B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Consistent w/prior work on scaling:</a:t>
            </a:r>
            <a:endParaRPr sz="1400">
              <a:solidFill>
                <a:schemeClr val="dk2"/>
              </a:solidFill>
            </a:endParaRPr>
          </a:p>
          <a:p>
            <a:pPr indent="-317500" lvl="1" marL="54864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Brown ‘20: </a:t>
            </a:r>
            <a:r>
              <a:rPr b="1" lang="en">
                <a:solidFill>
                  <a:schemeClr val="dk2"/>
                </a:solidFill>
              </a:rPr>
              <a:t>sharp transition</a:t>
            </a:r>
            <a:r>
              <a:rPr lang="en">
                <a:solidFill>
                  <a:schemeClr val="dk2"/>
                </a:solidFill>
              </a:rPr>
              <a:t> for arithmetic</a:t>
            </a:r>
            <a:endParaRPr>
              <a:solidFill>
                <a:schemeClr val="dk2"/>
              </a:solidFill>
            </a:endParaRPr>
          </a:p>
          <a:p>
            <a:pPr indent="-317500" lvl="1" marL="54864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Wei ‘21: only large LMs generalize</a:t>
            </a:r>
            <a:endParaRPr sz="1400">
              <a:solidFill>
                <a:schemeClr val="dk2"/>
              </a:solidFill>
            </a:endParaRPr>
          </a:p>
        </p:txBody>
      </p:sp>
      <p:cxnSp>
        <p:nvCxnSpPr>
          <p:cNvPr id="671" name="Google Shape;671;p80"/>
          <p:cNvCxnSpPr/>
          <p:nvPr/>
        </p:nvCxnSpPr>
        <p:spPr>
          <a:xfrm flipH="1">
            <a:off x="5514675" y="1748800"/>
            <a:ext cx="690000" cy="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p80"/>
          <p:cNvCxnSpPr/>
          <p:nvPr/>
        </p:nvCxnSpPr>
        <p:spPr>
          <a:xfrm flipH="1">
            <a:off x="5343950" y="1322775"/>
            <a:ext cx="715200" cy="11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Task Specific Improvements</a:t>
            </a:r>
            <a:endParaRPr sz="2600"/>
          </a:p>
        </p:txBody>
      </p:sp>
      <p:sp>
        <p:nvSpPr>
          <p:cNvPr id="678" name="Google Shape;678;p81"/>
          <p:cNvSpPr txBox="1"/>
          <p:nvPr>
            <p:ph idx="1" type="body"/>
          </p:nvPr>
        </p:nvSpPr>
        <p:spPr>
          <a:xfrm>
            <a:off x="1422238" y="2238800"/>
            <a:ext cx="65451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Does </a:t>
            </a:r>
            <a:r>
              <a:rPr b="1" lang="en" sz="1400">
                <a:solidFill>
                  <a:schemeClr val="dk2"/>
                </a:solidFill>
              </a:rPr>
              <a:t>improvement </a:t>
            </a:r>
            <a:r>
              <a:rPr lang="en" sz="1400">
                <a:solidFill>
                  <a:schemeClr val="dk2"/>
                </a:solidFill>
              </a:rPr>
              <a:t>provided by explanations </a:t>
            </a:r>
            <a:r>
              <a:rPr b="1" lang="en" sz="1400">
                <a:solidFill>
                  <a:schemeClr val="dk2"/>
                </a:solidFill>
              </a:rPr>
              <a:t>differ </a:t>
            </a:r>
            <a:r>
              <a:rPr lang="en" sz="1400">
                <a:solidFill>
                  <a:schemeClr val="dk2"/>
                </a:solidFill>
              </a:rPr>
              <a:t>between </a:t>
            </a:r>
            <a:r>
              <a:rPr b="1" lang="en" sz="1400">
                <a:solidFill>
                  <a:schemeClr val="dk2"/>
                </a:solidFill>
              </a:rPr>
              <a:t>types </a:t>
            </a:r>
            <a:r>
              <a:rPr lang="en" sz="1400">
                <a:solidFill>
                  <a:schemeClr val="dk2"/>
                </a:solidFill>
              </a:rPr>
              <a:t>of </a:t>
            </a:r>
            <a:r>
              <a:rPr b="1" lang="en" sz="1400">
                <a:solidFill>
                  <a:schemeClr val="dk2"/>
                </a:solidFill>
              </a:rPr>
              <a:t>tasks</a:t>
            </a:r>
            <a:r>
              <a:rPr lang="en" sz="1400">
                <a:solidFill>
                  <a:schemeClr val="dk2"/>
                </a:solidFill>
              </a:rPr>
              <a:t>?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679" name="Google Shape;679;p81"/>
          <p:cNvSpPr/>
          <p:nvPr/>
        </p:nvSpPr>
        <p:spPr>
          <a:xfrm>
            <a:off x="1176663" y="2017250"/>
            <a:ext cx="870000" cy="8700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800" y="2091388"/>
            <a:ext cx="721725" cy="7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Task Diversity</a:t>
            </a:r>
            <a:endParaRPr sz="2600"/>
          </a:p>
        </p:txBody>
      </p:sp>
      <p:sp>
        <p:nvSpPr>
          <p:cNvPr id="686" name="Google Shape;686;p82"/>
          <p:cNvSpPr txBox="1"/>
          <p:nvPr>
            <p:ph idx="1" type="body"/>
          </p:nvPr>
        </p:nvSpPr>
        <p:spPr>
          <a:xfrm>
            <a:off x="1688150" y="1391825"/>
            <a:ext cx="13314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analytic_entailment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687" name="Google Shape;687;p82"/>
          <p:cNvSpPr txBox="1"/>
          <p:nvPr>
            <p:ph idx="1" type="body"/>
          </p:nvPr>
        </p:nvSpPr>
        <p:spPr>
          <a:xfrm>
            <a:off x="327200" y="3224325"/>
            <a:ext cx="2007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arithmetic/2_digit_multiplication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688" name="Google Shape;688;p82"/>
          <p:cNvSpPr txBox="1"/>
          <p:nvPr>
            <p:ph idx="1" type="body"/>
          </p:nvPr>
        </p:nvSpPr>
        <p:spPr>
          <a:xfrm>
            <a:off x="665425" y="1874900"/>
            <a:ext cx="17145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arithmetic/3_digit_division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689" name="Google Shape;689;p82"/>
          <p:cNvSpPr txBox="1"/>
          <p:nvPr>
            <p:ph idx="1" type="body"/>
          </p:nvPr>
        </p:nvSpPr>
        <p:spPr>
          <a:xfrm>
            <a:off x="247525" y="2357975"/>
            <a:ext cx="18576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arithmetic/3_digit_subtraction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90" name="Google Shape;690;p82"/>
          <p:cNvSpPr txBox="1"/>
          <p:nvPr>
            <p:ph idx="1" type="body"/>
          </p:nvPr>
        </p:nvSpPr>
        <p:spPr>
          <a:xfrm>
            <a:off x="665425" y="2732613"/>
            <a:ext cx="2007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cause_and_effect/two_sentences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691" name="Google Shape;691;p82"/>
          <p:cNvSpPr txBox="1"/>
          <p:nvPr>
            <p:ph idx="1" type="body"/>
          </p:nvPr>
        </p:nvSpPr>
        <p:spPr>
          <a:xfrm>
            <a:off x="2586050" y="3223125"/>
            <a:ext cx="13659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empirical_judgments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92" name="Google Shape;692;p82"/>
          <p:cNvSpPr txBox="1"/>
          <p:nvPr>
            <p:ph idx="1" type="body"/>
          </p:nvPr>
        </p:nvSpPr>
        <p:spPr>
          <a:xfrm>
            <a:off x="1951800" y="3657500"/>
            <a:ext cx="13659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epistemic_reasoning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93" name="Google Shape;693;p82"/>
          <p:cNvSpPr txBox="1"/>
          <p:nvPr>
            <p:ph idx="1" type="body"/>
          </p:nvPr>
        </p:nvSpPr>
        <p:spPr>
          <a:xfrm>
            <a:off x="3070075" y="4169913"/>
            <a:ext cx="21216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evaluating_information_essentiality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94" name="Google Shape;694;p82"/>
          <p:cNvSpPr txBox="1"/>
          <p:nvPr>
            <p:ph idx="1" type="body"/>
          </p:nvPr>
        </p:nvSpPr>
        <p:spPr>
          <a:xfrm>
            <a:off x="2105125" y="4629975"/>
            <a:ext cx="1279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fantasy_reasoning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95" name="Google Shape;695;p82"/>
          <p:cNvSpPr txBox="1"/>
          <p:nvPr>
            <p:ph idx="1" type="body"/>
          </p:nvPr>
        </p:nvSpPr>
        <p:spPr>
          <a:xfrm>
            <a:off x="4631775" y="2291825"/>
            <a:ext cx="2077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goal_step_wikihow/goal_inference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696" name="Google Shape;696;p82"/>
          <p:cNvSpPr txBox="1"/>
          <p:nvPr>
            <p:ph idx="1" type="body"/>
          </p:nvPr>
        </p:nvSpPr>
        <p:spPr>
          <a:xfrm>
            <a:off x="3791525" y="4682325"/>
            <a:ext cx="17145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figure_of_speech_detection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97" name="Google Shape;697;p82"/>
          <p:cNvSpPr txBox="1"/>
          <p:nvPr>
            <p:ph idx="1" type="body"/>
          </p:nvPr>
        </p:nvSpPr>
        <p:spPr>
          <a:xfrm>
            <a:off x="2087488" y="4090675"/>
            <a:ext cx="737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color/rgb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698" name="Google Shape;698;p82"/>
          <p:cNvSpPr txBox="1"/>
          <p:nvPr>
            <p:ph idx="1" type="body"/>
          </p:nvPr>
        </p:nvSpPr>
        <p:spPr>
          <a:xfrm>
            <a:off x="510625" y="4160825"/>
            <a:ext cx="13314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common_morpheme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99" name="Google Shape;699;p82"/>
          <p:cNvSpPr txBox="1"/>
          <p:nvPr>
            <p:ph idx="1" type="body"/>
          </p:nvPr>
        </p:nvSpPr>
        <p:spPr>
          <a:xfrm>
            <a:off x="482125" y="4629975"/>
            <a:ext cx="1005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crash_blossom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700" name="Google Shape;700;p82"/>
          <p:cNvSpPr txBox="1"/>
          <p:nvPr>
            <p:ph idx="1" type="body"/>
          </p:nvPr>
        </p:nvSpPr>
        <p:spPr>
          <a:xfrm>
            <a:off x="2550075" y="1846263"/>
            <a:ext cx="6288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crass_ai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01" name="Google Shape;701;p82"/>
          <p:cNvSpPr txBox="1"/>
          <p:nvPr>
            <p:ph idx="1" type="body"/>
          </p:nvPr>
        </p:nvSpPr>
        <p:spPr>
          <a:xfrm>
            <a:off x="2426800" y="2300700"/>
            <a:ext cx="2007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cs_algorithms/valid_parentheses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702" name="Google Shape;702;p82"/>
          <p:cNvSpPr txBox="1"/>
          <p:nvPr>
            <p:ph idx="1" type="body"/>
          </p:nvPr>
        </p:nvSpPr>
        <p:spPr>
          <a:xfrm>
            <a:off x="198775" y="3721900"/>
            <a:ext cx="1279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disambiguation_qa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703" name="Google Shape;703;p82"/>
          <p:cNvSpPr txBox="1"/>
          <p:nvPr>
            <p:ph idx="1" type="body"/>
          </p:nvPr>
        </p:nvSpPr>
        <p:spPr>
          <a:xfrm>
            <a:off x="3070050" y="2784575"/>
            <a:ext cx="11109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english_proverbs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704" name="Google Shape;704;p82"/>
          <p:cNvSpPr txBox="1"/>
          <p:nvPr>
            <p:ph idx="1" type="body"/>
          </p:nvPr>
        </p:nvSpPr>
        <p:spPr>
          <a:xfrm>
            <a:off x="4166150" y="3226313"/>
            <a:ext cx="21618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goal_step_wikihow/step_inference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705" name="Google Shape;705;p82"/>
          <p:cNvSpPr txBox="1"/>
          <p:nvPr>
            <p:ph idx="1" type="body"/>
          </p:nvPr>
        </p:nvSpPr>
        <p:spPr>
          <a:xfrm>
            <a:off x="6405725" y="1367775"/>
            <a:ext cx="14106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unit_interpretation/lv2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06" name="Google Shape;706;p82"/>
          <p:cNvSpPr txBox="1"/>
          <p:nvPr>
            <p:ph idx="1" type="body"/>
          </p:nvPr>
        </p:nvSpPr>
        <p:spPr>
          <a:xfrm>
            <a:off x="7126575" y="2291525"/>
            <a:ext cx="18576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play_dialog_same_or_different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07" name="Google Shape;707;p82"/>
          <p:cNvSpPr txBox="1"/>
          <p:nvPr>
            <p:ph idx="1" type="body"/>
          </p:nvPr>
        </p:nvSpPr>
        <p:spPr>
          <a:xfrm>
            <a:off x="7996875" y="2905175"/>
            <a:ext cx="6288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physics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08" name="Google Shape;708;p82"/>
          <p:cNvSpPr txBox="1"/>
          <p:nvPr>
            <p:ph idx="1" type="body"/>
          </p:nvPr>
        </p:nvSpPr>
        <p:spPr>
          <a:xfrm>
            <a:off x="4729550" y="1391825"/>
            <a:ext cx="1227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physical_intuition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09" name="Google Shape;709;p82"/>
          <p:cNvSpPr txBox="1"/>
          <p:nvPr>
            <p:ph idx="1" type="body"/>
          </p:nvPr>
        </p:nvSpPr>
        <p:spPr>
          <a:xfrm>
            <a:off x="3627200" y="1874900"/>
            <a:ext cx="12273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phrase_relatedness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10" name="Google Shape;710;p82"/>
          <p:cNvSpPr txBox="1"/>
          <p:nvPr>
            <p:ph idx="1" type="body"/>
          </p:nvPr>
        </p:nvSpPr>
        <p:spPr>
          <a:xfrm>
            <a:off x="5110150" y="1863563"/>
            <a:ext cx="13659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penguins_in_a_table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11" name="Google Shape;711;p82"/>
          <p:cNvSpPr txBox="1"/>
          <p:nvPr>
            <p:ph idx="1" type="body"/>
          </p:nvPr>
        </p:nvSpPr>
        <p:spPr>
          <a:xfrm>
            <a:off x="3392000" y="1378275"/>
            <a:ext cx="965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odd_one_out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12" name="Google Shape;712;p82"/>
          <p:cNvSpPr txBox="1"/>
          <p:nvPr>
            <p:ph idx="1" type="body"/>
          </p:nvPr>
        </p:nvSpPr>
        <p:spPr>
          <a:xfrm>
            <a:off x="5431975" y="3639325"/>
            <a:ext cx="1637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nonsense_words_grammar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13" name="Google Shape;713;p82"/>
          <p:cNvSpPr txBox="1"/>
          <p:nvPr>
            <p:ph idx="1" type="body"/>
          </p:nvPr>
        </p:nvSpPr>
        <p:spPr>
          <a:xfrm>
            <a:off x="7378125" y="3767575"/>
            <a:ext cx="6900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navigate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14" name="Google Shape;714;p82"/>
          <p:cNvSpPr txBox="1"/>
          <p:nvPr>
            <p:ph idx="1" type="body"/>
          </p:nvPr>
        </p:nvSpPr>
        <p:spPr>
          <a:xfrm>
            <a:off x="7749500" y="4273475"/>
            <a:ext cx="1279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metaphor_boolean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15" name="Google Shape;715;p82"/>
          <p:cNvSpPr txBox="1"/>
          <p:nvPr>
            <p:ph idx="1" type="body"/>
          </p:nvPr>
        </p:nvSpPr>
        <p:spPr>
          <a:xfrm>
            <a:off x="6946575" y="1829650"/>
            <a:ext cx="1553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mathematical_induction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16" name="Google Shape;716;p82"/>
          <p:cNvSpPr txBox="1"/>
          <p:nvPr>
            <p:ph idx="1" type="body"/>
          </p:nvPr>
        </p:nvSpPr>
        <p:spPr>
          <a:xfrm>
            <a:off x="6010450" y="4672175"/>
            <a:ext cx="11835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logic_grid_puzzle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17" name="Google Shape;717;p82"/>
          <p:cNvSpPr txBox="1"/>
          <p:nvPr>
            <p:ph idx="1" type="body"/>
          </p:nvPr>
        </p:nvSpPr>
        <p:spPr>
          <a:xfrm>
            <a:off x="5431975" y="4160825"/>
            <a:ext cx="2077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logical_deduction/three_objects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718" name="Google Shape;718;p82"/>
          <p:cNvSpPr txBox="1"/>
          <p:nvPr>
            <p:ph idx="1" type="body"/>
          </p:nvPr>
        </p:nvSpPr>
        <p:spPr>
          <a:xfrm>
            <a:off x="8281500" y="3837725"/>
            <a:ext cx="8238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logical_args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19" name="Google Shape;719;p82"/>
          <p:cNvSpPr txBox="1"/>
          <p:nvPr>
            <p:ph idx="1" type="body"/>
          </p:nvPr>
        </p:nvSpPr>
        <p:spPr>
          <a:xfrm>
            <a:off x="3791525" y="3639325"/>
            <a:ext cx="13314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irony_identification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20" name="Google Shape;720;p82"/>
          <p:cNvSpPr txBox="1"/>
          <p:nvPr>
            <p:ph idx="1" type="body"/>
          </p:nvPr>
        </p:nvSpPr>
        <p:spPr>
          <a:xfrm>
            <a:off x="8159600" y="3340775"/>
            <a:ext cx="869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implicatures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21" name="Google Shape;721;p82"/>
          <p:cNvSpPr txBox="1"/>
          <p:nvPr>
            <p:ph idx="1" type="body"/>
          </p:nvPr>
        </p:nvSpPr>
        <p:spPr>
          <a:xfrm>
            <a:off x="4631775" y="2708750"/>
            <a:ext cx="14664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identify_odd_metaphor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22" name="Google Shape;722;p82"/>
          <p:cNvSpPr txBox="1"/>
          <p:nvPr>
            <p:ph idx="1" type="body"/>
          </p:nvPr>
        </p:nvSpPr>
        <p:spPr>
          <a:xfrm>
            <a:off x="7027625" y="3226325"/>
            <a:ext cx="7887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truthful_qa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23" name="Google Shape;723;p82"/>
          <p:cNvSpPr txBox="1"/>
          <p:nvPr>
            <p:ph idx="1" type="body"/>
          </p:nvPr>
        </p:nvSpPr>
        <p:spPr>
          <a:xfrm>
            <a:off x="8115075" y="1367775"/>
            <a:ext cx="869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riddle_sense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24" name="Google Shape;724;p82"/>
          <p:cNvSpPr txBox="1"/>
          <p:nvPr>
            <p:ph idx="1" type="body"/>
          </p:nvPr>
        </p:nvSpPr>
        <p:spPr>
          <a:xfrm>
            <a:off x="6384850" y="2827700"/>
            <a:ext cx="14106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presuppositions_as_nl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Clustering Tasks into Categories</a:t>
            </a:r>
            <a:endParaRPr sz="2600"/>
          </a:p>
        </p:txBody>
      </p:sp>
      <p:sp>
        <p:nvSpPr>
          <p:cNvPr id="730" name="Google Shape;730;p83"/>
          <p:cNvSpPr txBox="1"/>
          <p:nvPr>
            <p:ph idx="1" type="body"/>
          </p:nvPr>
        </p:nvSpPr>
        <p:spPr>
          <a:xfrm>
            <a:off x="568850" y="2138100"/>
            <a:ext cx="544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Casual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731" name="Google Shape;731;p83"/>
          <p:cNvSpPr txBox="1"/>
          <p:nvPr>
            <p:ph idx="1" type="body"/>
          </p:nvPr>
        </p:nvSpPr>
        <p:spPr>
          <a:xfrm>
            <a:off x="3556700" y="3084450"/>
            <a:ext cx="715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Linguistic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32" name="Google Shape;732;p83"/>
          <p:cNvSpPr txBox="1"/>
          <p:nvPr>
            <p:ph idx="1" type="body"/>
          </p:nvPr>
        </p:nvSpPr>
        <p:spPr>
          <a:xfrm>
            <a:off x="2344775" y="2124625"/>
            <a:ext cx="1165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Computer Science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33" name="Google Shape;733;p83"/>
          <p:cNvSpPr txBox="1"/>
          <p:nvPr>
            <p:ph idx="1" type="body"/>
          </p:nvPr>
        </p:nvSpPr>
        <p:spPr>
          <a:xfrm>
            <a:off x="1008125" y="3084450"/>
            <a:ext cx="10218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Common Sense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34" name="Google Shape;734;p83"/>
          <p:cNvSpPr txBox="1"/>
          <p:nvPr>
            <p:ph idx="1" type="body"/>
          </p:nvPr>
        </p:nvSpPr>
        <p:spPr>
          <a:xfrm>
            <a:off x="4850075" y="2079900"/>
            <a:ext cx="544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Logic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35" name="Google Shape;735;p83"/>
          <p:cNvSpPr txBox="1"/>
          <p:nvPr>
            <p:ph idx="1" type="body"/>
          </p:nvPr>
        </p:nvSpPr>
        <p:spPr>
          <a:xfrm>
            <a:off x="8482650" y="2124625"/>
            <a:ext cx="544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OOD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36" name="Google Shape;736;p83"/>
          <p:cNvSpPr txBox="1"/>
          <p:nvPr>
            <p:ph idx="1" type="body"/>
          </p:nvPr>
        </p:nvSpPr>
        <p:spPr>
          <a:xfrm>
            <a:off x="7681650" y="3084450"/>
            <a:ext cx="4671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None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37" name="Google Shape;737;p83"/>
          <p:cNvSpPr txBox="1"/>
          <p:nvPr>
            <p:ph idx="1" type="body"/>
          </p:nvPr>
        </p:nvSpPr>
        <p:spPr>
          <a:xfrm>
            <a:off x="6821475" y="2124625"/>
            <a:ext cx="6852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Negation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38" name="Google Shape;738;p83"/>
          <p:cNvSpPr txBox="1"/>
          <p:nvPr>
            <p:ph idx="1" type="body"/>
          </p:nvPr>
        </p:nvSpPr>
        <p:spPr>
          <a:xfrm>
            <a:off x="5634663" y="3084450"/>
            <a:ext cx="886500" cy="3231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Mathematics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39" name="Google Shape;739;p83"/>
          <p:cNvSpPr/>
          <p:nvPr/>
        </p:nvSpPr>
        <p:spPr>
          <a:xfrm>
            <a:off x="527500" y="2973900"/>
            <a:ext cx="544200" cy="5442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00" y="3065200"/>
            <a:ext cx="361600" cy="3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3"/>
          <p:cNvSpPr/>
          <p:nvPr/>
        </p:nvSpPr>
        <p:spPr>
          <a:xfrm>
            <a:off x="100200" y="2027550"/>
            <a:ext cx="544200" cy="5442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25" y="2103087"/>
            <a:ext cx="393125" cy="3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3"/>
          <p:cNvSpPr/>
          <p:nvPr/>
        </p:nvSpPr>
        <p:spPr>
          <a:xfrm>
            <a:off x="1864650" y="2027550"/>
            <a:ext cx="544200" cy="5442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3"/>
          <p:cNvSpPr/>
          <p:nvPr/>
        </p:nvSpPr>
        <p:spPr>
          <a:xfrm>
            <a:off x="3078975" y="2973900"/>
            <a:ext cx="544200" cy="5442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3"/>
          <p:cNvSpPr/>
          <p:nvPr/>
        </p:nvSpPr>
        <p:spPr>
          <a:xfrm>
            <a:off x="4343063" y="1969350"/>
            <a:ext cx="544200" cy="5442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83"/>
          <p:cNvSpPr/>
          <p:nvPr/>
        </p:nvSpPr>
        <p:spPr>
          <a:xfrm>
            <a:off x="5139225" y="2973900"/>
            <a:ext cx="544200" cy="5442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3"/>
          <p:cNvSpPr/>
          <p:nvPr/>
        </p:nvSpPr>
        <p:spPr>
          <a:xfrm>
            <a:off x="6331850" y="2014075"/>
            <a:ext cx="544200" cy="5442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83"/>
          <p:cNvSpPr/>
          <p:nvPr/>
        </p:nvSpPr>
        <p:spPr>
          <a:xfrm>
            <a:off x="7199450" y="2973900"/>
            <a:ext cx="544200" cy="5442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3"/>
          <p:cNvSpPr/>
          <p:nvPr/>
        </p:nvSpPr>
        <p:spPr>
          <a:xfrm>
            <a:off x="8002000" y="2027550"/>
            <a:ext cx="544200" cy="5442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0177" y="2103088"/>
            <a:ext cx="393125" cy="3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3600" y="3084450"/>
            <a:ext cx="3231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3600" y="2079900"/>
            <a:ext cx="3231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9775" y="3103700"/>
            <a:ext cx="3231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7388" y="2103100"/>
            <a:ext cx="393125" cy="3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09989" y="3084451"/>
            <a:ext cx="3231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17300" y="2138112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418575" y="1068425"/>
            <a:ext cx="8520600" cy="32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Can language models </a:t>
            </a:r>
            <a:r>
              <a:rPr lang="en" sz="1600">
                <a:solidFill>
                  <a:srgbClr val="434343"/>
                </a:solidFill>
              </a:rPr>
              <a:t>benefit</a:t>
            </a:r>
            <a:r>
              <a:rPr lang="en" sz="1600">
                <a:solidFill>
                  <a:srgbClr val="434343"/>
                </a:solidFill>
              </a:rPr>
              <a:t> from explanations when learning from</a:t>
            </a:r>
            <a:r>
              <a:rPr b="1" lang="en" sz="1600">
                <a:solidFill>
                  <a:srgbClr val="434343"/>
                </a:solidFill>
              </a:rPr>
              <a:t> examples in-context</a:t>
            </a:r>
            <a:r>
              <a:rPr lang="en" sz="1600">
                <a:solidFill>
                  <a:srgbClr val="434343"/>
                </a:solidFill>
              </a:rPr>
              <a:t>?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Do</a:t>
            </a:r>
            <a:r>
              <a:rPr b="1" lang="en" sz="1600">
                <a:solidFill>
                  <a:srgbClr val="434343"/>
                </a:solidFill>
              </a:rPr>
              <a:t> few-shot explanations</a:t>
            </a:r>
            <a:r>
              <a:rPr lang="en" sz="1600">
                <a:solidFill>
                  <a:srgbClr val="434343"/>
                </a:solidFill>
              </a:rPr>
              <a:t> help the model to </a:t>
            </a:r>
            <a:r>
              <a:rPr b="1" lang="en" sz="1600">
                <a:solidFill>
                  <a:srgbClr val="434343"/>
                </a:solidFill>
              </a:rPr>
              <a:t>“understand” the task better</a:t>
            </a:r>
            <a:r>
              <a:rPr lang="en" sz="1600">
                <a:solidFill>
                  <a:srgbClr val="434343"/>
                </a:solidFill>
              </a:rPr>
              <a:t>? Do explanations of answers improve few-shot task performance?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More generally, what kind of </a:t>
            </a:r>
            <a:r>
              <a:rPr b="1" lang="en" sz="1600">
                <a:solidFill>
                  <a:srgbClr val="434343"/>
                </a:solidFill>
              </a:rPr>
              <a:t>in-context learning abilities</a:t>
            </a:r>
            <a:r>
              <a:rPr lang="en" sz="1600">
                <a:solidFill>
                  <a:srgbClr val="434343"/>
                </a:solidFill>
              </a:rPr>
              <a:t> do LMs exhibit?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Not all Tasks are Created Equal</a:t>
            </a:r>
            <a:endParaRPr sz="2600"/>
          </a:p>
        </p:txBody>
      </p:sp>
      <p:pic>
        <p:nvPicPr>
          <p:cNvPr id="762" name="Google Shape;7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712" y="1243975"/>
            <a:ext cx="5128576" cy="34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Not all Tasks are Created Equal</a:t>
            </a:r>
            <a:endParaRPr sz="2600"/>
          </a:p>
        </p:txBody>
      </p:sp>
      <p:pic>
        <p:nvPicPr>
          <p:cNvPr id="768" name="Google Shape;768;p85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792563" y="1184975"/>
            <a:ext cx="5209725" cy="358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5"/>
          <p:cNvPicPr preferRelativeResize="0"/>
          <p:nvPr/>
        </p:nvPicPr>
        <p:blipFill rotWithShape="1">
          <a:blip r:embed="rId4">
            <a:alphaModFix/>
          </a:blip>
          <a:srcRect b="25843" l="47654" r="31214" t="0"/>
          <a:stretch/>
        </p:blipFill>
        <p:spPr>
          <a:xfrm>
            <a:off x="3275200" y="1184975"/>
            <a:ext cx="1100900" cy="26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5"/>
          <p:cNvSpPr/>
          <p:nvPr/>
        </p:nvSpPr>
        <p:spPr>
          <a:xfrm>
            <a:off x="3108450" y="1306500"/>
            <a:ext cx="1267800" cy="3461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5"/>
          <p:cNvSpPr txBox="1"/>
          <p:nvPr>
            <p:ph idx="1" type="body"/>
          </p:nvPr>
        </p:nvSpPr>
        <p:spPr>
          <a:xfrm>
            <a:off x="5602200" y="1068425"/>
            <a:ext cx="3230100" cy="8904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Semantics of explanations for tasks about Logic, Mathematics, Negation might be better suited for LM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72" name="Google Shape;772;p85"/>
          <p:cNvCxnSpPr>
            <a:stCxn id="771" idx="1"/>
          </p:cNvCxnSpPr>
          <p:nvPr/>
        </p:nvCxnSpPr>
        <p:spPr>
          <a:xfrm flipH="1">
            <a:off x="4390800" y="1513625"/>
            <a:ext cx="1211400" cy="4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Not all Tasks are Created Equal</a:t>
            </a:r>
            <a:endParaRPr sz="2600"/>
          </a:p>
        </p:txBody>
      </p:sp>
      <p:pic>
        <p:nvPicPr>
          <p:cNvPr id="778" name="Google Shape;778;p8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503925" y="1177100"/>
            <a:ext cx="8136145" cy="377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8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503925" y="1177100"/>
            <a:ext cx="8136145" cy="377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86"/>
          <p:cNvPicPr preferRelativeResize="0"/>
          <p:nvPr/>
        </p:nvPicPr>
        <p:blipFill rotWithShape="1">
          <a:blip r:embed="rId4">
            <a:alphaModFix amt="78000"/>
          </a:blip>
          <a:srcRect b="48261" l="76425" r="0" t="0"/>
          <a:stretch/>
        </p:blipFill>
        <p:spPr>
          <a:xfrm>
            <a:off x="6722000" y="1177100"/>
            <a:ext cx="1918074" cy="195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6"/>
          <p:cNvPicPr preferRelativeResize="0"/>
          <p:nvPr/>
        </p:nvPicPr>
        <p:blipFill rotWithShape="1">
          <a:blip r:embed="rId4">
            <a:alphaModFix amt="79000"/>
          </a:blip>
          <a:srcRect b="0" l="5151" r="58853" t="48261"/>
          <a:stretch/>
        </p:blipFill>
        <p:spPr>
          <a:xfrm>
            <a:off x="922825" y="2996725"/>
            <a:ext cx="2928725" cy="1950651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6"/>
          <p:cNvSpPr/>
          <p:nvPr/>
        </p:nvSpPr>
        <p:spPr>
          <a:xfrm>
            <a:off x="922825" y="2996725"/>
            <a:ext cx="2928600" cy="1770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86"/>
          <p:cNvSpPr/>
          <p:nvPr/>
        </p:nvSpPr>
        <p:spPr>
          <a:xfrm>
            <a:off x="6655850" y="1177100"/>
            <a:ext cx="1625100" cy="1860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Gopher 280B vs &lt;= 7.1B</a:t>
            </a:r>
            <a:endParaRPr/>
          </a:p>
        </p:txBody>
      </p:sp>
      <p:pic>
        <p:nvPicPr>
          <p:cNvPr id="789" name="Google Shape;78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00" y="1287226"/>
            <a:ext cx="7421773" cy="379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87"/>
          <p:cNvSpPr txBox="1"/>
          <p:nvPr/>
        </p:nvSpPr>
        <p:spPr>
          <a:xfrm>
            <a:off x="5465600" y="656400"/>
            <a:ext cx="3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Source: https://arxiv.org/abs/2112.11446</a:t>
            </a:r>
            <a:endParaRPr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886" y="0"/>
            <a:ext cx="578822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Roadmap </a:t>
            </a:r>
            <a:endParaRPr/>
          </a:p>
        </p:txBody>
      </p:sp>
      <p:sp>
        <p:nvSpPr>
          <p:cNvPr id="803" name="Google Shape;803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Introduction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Method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Experiments</a:t>
            </a:r>
            <a:r>
              <a:rPr b="1" lang="en">
                <a:solidFill>
                  <a:schemeClr val="dk1"/>
                </a:solidFill>
              </a:rPr>
              <a:t>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Discussion</a:t>
            </a:r>
            <a:endParaRPr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0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809" name="Google Shape;809;p90"/>
          <p:cNvSpPr txBox="1"/>
          <p:nvPr>
            <p:ph idx="1" type="body"/>
          </p:nvPr>
        </p:nvSpPr>
        <p:spPr>
          <a:xfrm>
            <a:off x="744625" y="1118075"/>
            <a:ext cx="430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Can explanations improve few-shot learning?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10" name="Google Shape;810;p90"/>
          <p:cNvSpPr/>
          <p:nvPr/>
        </p:nvSpPr>
        <p:spPr>
          <a:xfrm>
            <a:off x="499047" y="9922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01727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90"/>
          <p:cNvSpPr txBox="1"/>
          <p:nvPr>
            <p:ph idx="1" type="body"/>
          </p:nvPr>
        </p:nvSpPr>
        <p:spPr>
          <a:xfrm>
            <a:off x="744625" y="1871050"/>
            <a:ext cx="45435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Why are post-answer explanations interesting?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13" name="Google Shape;813;p90"/>
          <p:cNvSpPr/>
          <p:nvPr/>
        </p:nvSpPr>
        <p:spPr>
          <a:xfrm>
            <a:off x="499047" y="174520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77024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0"/>
          <p:cNvSpPr txBox="1"/>
          <p:nvPr>
            <p:ph idx="1" type="body"/>
          </p:nvPr>
        </p:nvSpPr>
        <p:spPr>
          <a:xfrm>
            <a:off x="744625" y="2624025"/>
            <a:ext cx="6277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What do their results imply about LMs’ abilities for in-context learning?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16" name="Google Shape;816;p90"/>
          <p:cNvSpPr/>
          <p:nvPr/>
        </p:nvSpPr>
        <p:spPr>
          <a:xfrm>
            <a:off x="499047" y="249817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7" name="Google Shape;81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252322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0"/>
          <p:cNvSpPr txBox="1"/>
          <p:nvPr>
            <p:ph idx="1" type="body"/>
          </p:nvPr>
        </p:nvSpPr>
        <p:spPr>
          <a:xfrm>
            <a:off x="744625" y="3377000"/>
            <a:ext cx="4153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How do explanations relate to instructions? 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19" name="Google Shape;819;p90"/>
          <p:cNvSpPr/>
          <p:nvPr/>
        </p:nvSpPr>
        <p:spPr>
          <a:xfrm>
            <a:off x="499047" y="325115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327619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90"/>
          <p:cNvSpPr txBox="1"/>
          <p:nvPr>
            <p:ph idx="1" type="body"/>
          </p:nvPr>
        </p:nvSpPr>
        <p:spPr>
          <a:xfrm>
            <a:off x="772225" y="4129975"/>
            <a:ext cx="532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How does their work relate to human language processing?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22" name="Google Shape;822;p90"/>
          <p:cNvSpPr/>
          <p:nvPr/>
        </p:nvSpPr>
        <p:spPr>
          <a:xfrm>
            <a:off x="526647" y="40041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" y="4029174"/>
            <a:ext cx="623400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1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829" name="Google Shape;829;p91"/>
          <p:cNvSpPr txBox="1"/>
          <p:nvPr>
            <p:ph idx="1" type="body"/>
          </p:nvPr>
        </p:nvSpPr>
        <p:spPr>
          <a:xfrm>
            <a:off x="744625" y="1118075"/>
            <a:ext cx="430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Can explanations improve few-shot learning?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30" name="Google Shape;830;p91"/>
          <p:cNvSpPr/>
          <p:nvPr/>
        </p:nvSpPr>
        <p:spPr>
          <a:xfrm>
            <a:off x="499047" y="9922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01727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91"/>
          <p:cNvSpPr txBox="1"/>
          <p:nvPr>
            <p:ph idx="1" type="body"/>
          </p:nvPr>
        </p:nvSpPr>
        <p:spPr>
          <a:xfrm>
            <a:off x="744625" y="1871050"/>
            <a:ext cx="45435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Why are post-answer explanations interesting?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33" name="Google Shape;833;p91"/>
          <p:cNvSpPr/>
          <p:nvPr/>
        </p:nvSpPr>
        <p:spPr>
          <a:xfrm>
            <a:off x="499047" y="174520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77024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1"/>
          <p:cNvSpPr txBox="1"/>
          <p:nvPr>
            <p:ph idx="1" type="body"/>
          </p:nvPr>
        </p:nvSpPr>
        <p:spPr>
          <a:xfrm>
            <a:off x="744625" y="2624025"/>
            <a:ext cx="6277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What do their results imply about LMs’ abilities for in-context learning?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36" name="Google Shape;836;p91"/>
          <p:cNvSpPr/>
          <p:nvPr/>
        </p:nvSpPr>
        <p:spPr>
          <a:xfrm>
            <a:off x="499047" y="249817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252322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1"/>
          <p:cNvSpPr txBox="1"/>
          <p:nvPr>
            <p:ph idx="1" type="body"/>
          </p:nvPr>
        </p:nvSpPr>
        <p:spPr>
          <a:xfrm>
            <a:off x="744625" y="3377000"/>
            <a:ext cx="4153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Char char="●"/>
            </a:pPr>
            <a:r>
              <a:rPr lang="en" sz="1500">
                <a:solidFill>
                  <a:srgbClr val="B7B7B7"/>
                </a:solidFill>
              </a:rPr>
              <a:t>How do explanations relate to instructions? 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39" name="Google Shape;839;p91"/>
          <p:cNvSpPr/>
          <p:nvPr/>
        </p:nvSpPr>
        <p:spPr>
          <a:xfrm>
            <a:off x="499047" y="325115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0" name="Google Shape;84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327619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91"/>
          <p:cNvSpPr txBox="1"/>
          <p:nvPr>
            <p:ph idx="1" type="body"/>
          </p:nvPr>
        </p:nvSpPr>
        <p:spPr>
          <a:xfrm>
            <a:off x="772225" y="4129975"/>
            <a:ext cx="532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Char char="●"/>
            </a:pPr>
            <a:r>
              <a:rPr lang="en" sz="1500">
                <a:solidFill>
                  <a:srgbClr val="B7B7B7"/>
                </a:solidFill>
              </a:rPr>
              <a:t>How does their work relate to human language processing?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42" name="Google Shape;842;p91"/>
          <p:cNvSpPr/>
          <p:nvPr/>
        </p:nvSpPr>
        <p:spPr>
          <a:xfrm>
            <a:off x="526647" y="40041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" y="4029174"/>
            <a:ext cx="623400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2"/>
          <p:cNvSpPr/>
          <p:nvPr/>
        </p:nvSpPr>
        <p:spPr>
          <a:xfrm>
            <a:off x="2602713" y="1949225"/>
            <a:ext cx="1127100" cy="1127100"/>
          </a:xfrm>
          <a:prstGeom prst="ellipse">
            <a:avLst/>
          </a:prstGeom>
          <a:solidFill>
            <a:srgbClr val="6FD7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92"/>
          <p:cNvSpPr txBox="1"/>
          <p:nvPr>
            <p:ph idx="1" type="body"/>
          </p:nvPr>
        </p:nvSpPr>
        <p:spPr>
          <a:xfrm>
            <a:off x="405100" y="381250"/>
            <a:ext cx="430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Can explanations improve few-shot learning?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50" name="Google Shape;850;p92"/>
          <p:cNvSpPr/>
          <p:nvPr/>
        </p:nvSpPr>
        <p:spPr>
          <a:xfrm>
            <a:off x="159522" y="25540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5" y="280449"/>
            <a:ext cx="623400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888" y="2109400"/>
            <a:ext cx="806749" cy="8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92"/>
          <p:cNvSpPr txBox="1"/>
          <p:nvPr/>
        </p:nvSpPr>
        <p:spPr>
          <a:xfrm>
            <a:off x="2577813" y="3179250"/>
            <a:ext cx="11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Scale</a:t>
            </a:r>
            <a:endParaRPr/>
          </a:p>
        </p:txBody>
      </p:sp>
      <p:sp>
        <p:nvSpPr>
          <p:cNvPr id="854" name="Google Shape;854;p92"/>
          <p:cNvSpPr/>
          <p:nvPr/>
        </p:nvSpPr>
        <p:spPr>
          <a:xfrm>
            <a:off x="5414188" y="1949225"/>
            <a:ext cx="1127100" cy="1127100"/>
          </a:xfrm>
          <a:prstGeom prst="ellipse">
            <a:avLst/>
          </a:prstGeom>
          <a:solidFill>
            <a:srgbClr val="6FD7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92"/>
          <p:cNvSpPr txBox="1"/>
          <p:nvPr/>
        </p:nvSpPr>
        <p:spPr>
          <a:xfrm>
            <a:off x="5389288" y="3179250"/>
            <a:ext cx="11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Quality</a:t>
            </a:r>
            <a:endParaRPr/>
          </a:p>
        </p:txBody>
      </p:sp>
      <p:pic>
        <p:nvPicPr>
          <p:cNvPr id="856" name="Google Shape;85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0813" y="2045849"/>
            <a:ext cx="933850" cy="9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3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862" name="Google Shape;862;p93"/>
          <p:cNvSpPr txBox="1"/>
          <p:nvPr>
            <p:ph idx="1" type="body"/>
          </p:nvPr>
        </p:nvSpPr>
        <p:spPr>
          <a:xfrm>
            <a:off x="744625" y="1118075"/>
            <a:ext cx="430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Can explanations improve few-shot learning?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63" name="Google Shape;863;p93"/>
          <p:cNvSpPr/>
          <p:nvPr/>
        </p:nvSpPr>
        <p:spPr>
          <a:xfrm>
            <a:off x="499047" y="9922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01727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93"/>
          <p:cNvSpPr txBox="1"/>
          <p:nvPr>
            <p:ph idx="1" type="body"/>
          </p:nvPr>
        </p:nvSpPr>
        <p:spPr>
          <a:xfrm>
            <a:off x="744625" y="1871050"/>
            <a:ext cx="45435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Why are post-answer explanations interesting?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66" name="Google Shape;866;p93"/>
          <p:cNvSpPr/>
          <p:nvPr/>
        </p:nvSpPr>
        <p:spPr>
          <a:xfrm>
            <a:off x="499047" y="174520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77024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93"/>
          <p:cNvSpPr txBox="1"/>
          <p:nvPr>
            <p:ph idx="1" type="body"/>
          </p:nvPr>
        </p:nvSpPr>
        <p:spPr>
          <a:xfrm>
            <a:off x="744625" y="2624025"/>
            <a:ext cx="6277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What do their results imply about LMs’ abilities for in-context learning?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69" name="Google Shape;869;p93"/>
          <p:cNvSpPr/>
          <p:nvPr/>
        </p:nvSpPr>
        <p:spPr>
          <a:xfrm>
            <a:off x="499047" y="249817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0" name="Google Shape;87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252322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3"/>
          <p:cNvSpPr txBox="1"/>
          <p:nvPr>
            <p:ph idx="1" type="body"/>
          </p:nvPr>
        </p:nvSpPr>
        <p:spPr>
          <a:xfrm>
            <a:off x="744625" y="3377000"/>
            <a:ext cx="4153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Char char="●"/>
            </a:pPr>
            <a:r>
              <a:rPr lang="en" sz="1500">
                <a:solidFill>
                  <a:srgbClr val="B7B7B7"/>
                </a:solidFill>
              </a:rPr>
              <a:t>How do explanations relate to instructions? 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72" name="Google Shape;872;p93"/>
          <p:cNvSpPr/>
          <p:nvPr/>
        </p:nvSpPr>
        <p:spPr>
          <a:xfrm>
            <a:off x="499047" y="325115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3" name="Google Shape;87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327619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93"/>
          <p:cNvSpPr txBox="1"/>
          <p:nvPr>
            <p:ph idx="1" type="body"/>
          </p:nvPr>
        </p:nvSpPr>
        <p:spPr>
          <a:xfrm>
            <a:off x="772225" y="4129975"/>
            <a:ext cx="532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Char char="●"/>
            </a:pPr>
            <a:r>
              <a:rPr lang="en" sz="1500">
                <a:solidFill>
                  <a:srgbClr val="B7B7B7"/>
                </a:solidFill>
              </a:rPr>
              <a:t>How does their work relate to human language processing?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75" name="Google Shape;875;p93"/>
          <p:cNvSpPr/>
          <p:nvPr/>
        </p:nvSpPr>
        <p:spPr>
          <a:xfrm>
            <a:off x="526647" y="40041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" y="4029174"/>
            <a:ext cx="623400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 and Main Findings</a:t>
            </a:r>
            <a:endParaRPr/>
          </a:p>
        </p:txBody>
      </p:sp>
      <p:sp>
        <p:nvSpPr>
          <p:cNvPr id="142" name="Google Shape;142;p31"/>
          <p:cNvSpPr txBox="1"/>
          <p:nvPr>
            <p:ph idx="1" type="body"/>
          </p:nvPr>
        </p:nvSpPr>
        <p:spPr>
          <a:xfrm>
            <a:off x="418575" y="1068425"/>
            <a:ext cx="8520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Annotate 40 challenging tasks with explanations of examples </a:t>
            </a:r>
            <a:br>
              <a:rPr lang="en" sz="1600">
                <a:solidFill>
                  <a:srgbClr val="434343"/>
                </a:solidFill>
              </a:rPr>
            </a:b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Evaluate the particular </a:t>
            </a:r>
            <a:r>
              <a:rPr b="1" lang="en" sz="1600">
                <a:solidFill>
                  <a:srgbClr val="434343"/>
                </a:solidFill>
              </a:rPr>
              <a:t>effect of post-answer explanations</a:t>
            </a:r>
            <a:r>
              <a:rPr lang="en" sz="1600">
                <a:solidFill>
                  <a:srgbClr val="434343"/>
                </a:solidFill>
              </a:rPr>
              <a:t> (contrasted to previous work such as Wei et al. who provide chains of reasoning </a:t>
            </a:r>
            <a:r>
              <a:rPr i="1" lang="en" sz="1600">
                <a:solidFill>
                  <a:srgbClr val="434343"/>
                </a:solidFill>
              </a:rPr>
              <a:t>before</a:t>
            </a:r>
            <a:r>
              <a:rPr lang="en" sz="1600">
                <a:solidFill>
                  <a:srgbClr val="434343"/>
                </a:solidFill>
              </a:rPr>
              <a:t> the answer)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Findings: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b="1" lang="en" sz="1600">
                <a:solidFill>
                  <a:srgbClr val="434343"/>
                </a:solidFill>
              </a:rPr>
              <a:t>Explanations of examples improve the performance of LLMs</a:t>
            </a:r>
            <a:r>
              <a:rPr lang="en" sz="1600">
                <a:solidFill>
                  <a:srgbClr val="434343"/>
                </a:solidFill>
              </a:rPr>
              <a:t> when compared to matched control conditions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>
                <a:solidFill>
                  <a:srgbClr val="434343"/>
                </a:solidFill>
              </a:rPr>
              <a:t>Explanations tuned using a small validation set have even larger performance benefits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4"/>
          <p:cNvSpPr/>
          <p:nvPr/>
        </p:nvSpPr>
        <p:spPr>
          <a:xfrm>
            <a:off x="5636813" y="1826425"/>
            <a:ext cx="1127100" cy="1127100"/>
          </a:xfrm>
          <a:prstGeom prst="ellipse">
            <a:avLst/>
          </a:prstGeom>
          <a:solidFill>
            <a:srgbClr val="6FD7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94"/>
          <p:cNvSpPr txBox="1"/>
          <p:nvPr>
            <p:ph idx="1" type="body"/>
          </p:nvPr>
        </p:nvSpPr>
        <p:spPr>
          <a:xfrm>
            <a:off x="405100" y="381250"/>
            <a:ext cx="45939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Why are post-answer explanations interesting?</a:t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83" name="Google Shape;883;p94"/>
          <p:cNvSpPr/>
          <p:nvPr/>
        </p:nvSpPr>
        <p:spPr>
          <a:xfrm>
            <a:off x="159522" y="25540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5" y="28044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94"/>
          <p:cNvSpPr txBox="1"/>
          <p:nvPr/>
        </p:nvSpPr>
        <p:spPr>
          <a:xfrm>
            <a:off x="5338625" y="3056450"/>
            <a:ext cx="1723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Time Implications</a:t>
            </a:r>
            <a:endParaRPr/>
          </a:p>
        </p:txBody>
      </p:sp>
      <p:sp>
        <p:nvSpPr>
          <p:cNvPr id="886" name="Google Shape;886;p94"/>
          <p:cNvSpPr/>
          <p:nvPr/>
        </p:nvSpPr>
        <p:spPr>
          <a:xfrm>
            <a:off x="2661863" y="1826425"/>
            <a:ext cx="1127100" cy="1127100"/>
          </a:xfrm>
          <a:prstGeom prst="ellipse">
            <a:avLst/>
          </a:prstGeom>
          <a:solidFill>
            <a:srgbClr val="6FD7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94"/>
          <p:cNvSpPr txBox="1"/>
          <p:nvPr/>
        </p:nvSpPr>
        <p:spPr>
          <a:xfrm>
            <a:off x="2246683" y="3056450"/>
            <a:ext cx="195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Holistic vs Chain-of-Reasoning</a:t>
            </a:r>
            <a:endParaRPr/>
          </a:p>
        </p:txBody>
      </p:sp>
      <p:pic>
        <p:nvPicPr>
          <p:cNvPr id="888" name="Google Shape;88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204" y="2023683"/>
            <a:ext cx="732575" cy="7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127" y="2050676"/>
            <a:ext cx="678600" cy="6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5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895" name="Google Shape;895;p95"/>
          <p:cNvSpPr txBox="1"/>
          <p:nvPr>
            <p:ph idx="1" type="body"/>
          </p:nvPr>
        </p:nvSpPr>
        <p:spPr>
          <a:xfrm>
            <a:off x="744625" y="1118075"/>
            <a:ext cx="430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Can explanations improve few-shot learning?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96" name="Google Shape;896;p95"/>
          <p:cNvSpPr/>
          <p:nvPr/>
        </p:nvSpPr>
        <p:spPr>
          <a:xfrm>
            <a:off x="499047" y="9922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7" name="Google Shape;89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01727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95"/>
          <p:cNvSpPr txBox="1"/>
          <p:nvPr>
            <p:ph idx="1" type="body"/>
          </p:nvPr>
        </p:nvSpPr>
        <p:spPr>
          <a:xfrm>
            <a:off x="744625" y="1871050"/>
            <a:ext cx="45435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9999"/>
                </a:solidFill>
              </a:rPr>
              <a:t>Why are post-answer explanations interesting?</a:t>
            </a:r>
            <a:endParaRPr sz="1500">
              <a:solidFill>
                <a:srgbClr val="999999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899" name="Google Shape;899;p95"/>
          <p:cNvSpPr/>
          <p:nvPr/>
        </p:nvSpPr>
        <p:spPr>
          <a:xfrm>
            <a:off x="499047" y="174520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0" name="Google Shape;90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77024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5"/>
          <p:cNvSpPr txBox="1"/>
          <p:nvPr>
            <p:ph idx="1" type="body"/>
          </p:nvPr>
        </p:nvSpPr>
        <p:spPr>
          <a:xfrm>
            <a:off x="744625" y="2624025"/>
            <a:ext cx="6277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What do their results imply about LMs’ abilities for in-context learning?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02" name="Google Shape;902;p95"/>
          <p:cNvSpPr/>
          <p:nvPr/>
        </p:nvSpPr>
        <p:spPr>
          <a:xfrm>
            <a:off x="499047" y="249817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3" name="Google Shape;90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252322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95"/>
          <p:cNvSpPr txBox="1"/>
          <p:nvPr>
            <p:ph idx="1" type="body"/>
          </p:nvPr>
        </p:nvSpPr>
        <p:spPr>
          <a:xfrm>
            <a:off x="744625" y="3377000"/>
            <a:ext cx="4153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Char char="●"/>
            </a:pPr>
            <a:r>
              <a:rPr lang="en" sz="1500">
                <a:solidFill>
                  <a:srgbClr val="B7B7B7"/>
                </a:solidFill>
              </a:rPr>
              <a:t>How do explanations relate to instructions? 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05" name="Google Shape;905;p95"/>
          <p:cNvSpPr/>
          <p:nvPr/>
        </p:nvSpPr>
        <p:spPr>
          <a:xfrm>
            <a:off x="499047" y="325115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327619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95"/>
          <p:cNvSpPr txBox="1"/>
          <p:nvPr>
            <p:ph idx="1" type="body"/>
          </p:nvPr>
        </p:nvSpPr>
        <p:spPr>
          <a:xfrm>
            <a:off x="772225" y="4129975"/>
            <a:ext cx="532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Char char="●"/>
            </a:pPr>
            <a:r>
              <a:rPr lang="en" sz="1500">
                <a:solidFill>
                  <a:srgbClr val="B7B7B7"/>
                </a:solidFill>
              </a:rPr>
              <a:t>How does their work relate to human language processing?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08" name="Google Shape;908;p95"/>
          <p:cNvSpPr/>
          <p:nvPr/>
        </p:nvSpPr>
        <p:spPr>
          <a:xfrm>
            <a:off x="526647" y="40041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9" name="Google Shape;90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" y="4029174"/>
            <a:ext cx="623400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6"/>
          <p:cNvSpPr/>
          <p:nvPr/>
        </p:nvSpPr>
        <p:spPr>
          <a:xfrm>
            <a:off x="2602713" y="1949225"/>
            <a:ext cx="1127100" cy="1127100"/>
          </a:xfrm>
          <a:prstGeom prst="ellipse">
            <a:avLst/>
          </a:prstGeom>
          <a:solidFill>
            <a:srgbClr val="6FD7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96"/>
          <p:cNvSpPr txBox="1"/>
          <p:nvPr>
            <p:ph idx="1" type="body"/>
          </p:nvPr>
        </p:nvSpPr>
        <p:spPr>
          <a:xfrm>
            <a:off x="405100" y="381250"/>
            <a:ext cx="64287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What do their results imply about LMs’ abilities for in-context learning?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16" name="Google Shape;916;p96"/>
          <p:cNvSpPr/>
          <p:nvPr/>
        </p:nvSpPr>
        <p:spPr>
          <a:xfrm>
            <a:off x="159522" y="25540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7" name="Google Shape;91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5" y="28044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96"/>
          <p:cNvSpPr txBox="1"/>
          <p:nvPr/>
        </p:nvSpPr>
        <p:spPr>
          <a:xfrm>
            <a:off x="1909275" y="3179250"/>
            <a:ext cx="2514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 &amp; Explanation Relationships</a:t>
            </a:r>
            <a:endParaRPr/>
          </a:p>
        </p:txBody>
      </p:sp>
      <p:sp>
        <p:nvSpPr>
          <p:cNvPr id="919" name="Google Shape;919;p96"/>
          <p:cNvSpPr/>
          <p:nvPr/>
        </p:nvSpPr>
        <p:spPr>
          <a:xfrm>
            <a:off x="5414188" y="1949225"/>
            <a:ext cx="1127100" cy="1127100"/>
          </a:xfrm>
          <a:prstGeom prst="ellipse">
            <a:avLst/>
          </a:prstGeom>
          <a:solidFill>
            <a:srgbClr val="6FD7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6"/>
          <p:cNvSpPr txBox="1"/>
          <p:nvPr/>
        </p:nvSpPr>
        <p:spPr>
          <a:xfrm>
            <a:off x="4999000" y="3179250"/>
            <a:ext cx="1957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Learning vs Recalling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1" name="Google Shape;92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488" y="2157511"/>
            <a:ext cx="710525" cy="7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6250" y="2142750"/>
            <a:ext cx="740050" cy="7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7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928" name="Google Shape;928;p97"/>
          <p:cNvSpPr txBox="1"/>
          <p:nvPr>
            <p:ph idx="1" type="body"/>
          </p:nvPr>
        </p:nvSpPr>
        <p:spPr>
          <a:xfrm>
            <a:off x="744625" y="1118075"/>
            <a:ext cx="430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Can explanations improve few-shot learning?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29" name="Google Shape;929;p97"/>
          <p:cNvSpPr/>
          <p:nvPr/>
        </p:nvSpPr>
        <p:spPr>
          <a:xfrm>
            <a:off x="499047" y="9922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01727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7"/>
          <p:cNvSpPr txBox="1"/>
          <p:nvPr>
            <p:ph idx="1" type="body"/>
          </p:nvPr>
        </p:nvSpPr>
        <p:spPr>
          <a:xfrm>
            <a:off x="744625" y="1871050"/>
            <a:ext cx="45435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Why are post-answer explanations interesting?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32" name="Google Shape;932;p97"/>
          <p:cNvSpPr/>
          <p:nvPr/>
        </p:nvSpPr>
        <p:spPr>
          <a:xfrm>
            <a:off x="499047" y="174520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3" name="Google Shape;93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77024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7"/>
          <p:cNvSpPr txBox="1"/>
          <p:nvPr>
            <p:ph idx="1" type="body"/>
          </p:nvPr>
        </p:nvSpPr>
        <p:spPr>
          <a:xfrm>
            <a:off x="744625" y="2624025"/>
            <a:ext cx="6277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What do their results imply about LMs’ abilities for in-context learning?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35" name="Google Shape;935;p97"/>
          <p:cNvSpPr/>
          <p:nvPr/>
        </p:nvSpPr>
        <p:spPr>
          <a:xfrm>
            <a:off x="499047" y="249817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252322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97"/>
          <p:cNvSpPr txBox="1"/>
          <p:nvPr>
            <p:ph idx="1" type="body"/>
          </p:nvPr>
        </p:nvSpPr>
        <p:spPr>
          <a:xfrm>
            <a:off x="744625" y="3377000"/>
            <a:ext cx="4153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How do explanations relate to instructions?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38" name="Google Shape;938;p97"/>
          <p:cNvSpPr/>
          <p:nvPr/>
        </p:nvSpPr>
        <p:spPr>
          <a:xfrm>
            <a:off x="499047" y="325115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9" name="Google Shape;93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327619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97"/>
          <p:cNvSpPr txBox="1"/>
          <p:nvPr>
            <p:ph idx="1" type="body"/>
          </p:nvPr>
        </p:nvSpPr>
        <p:spPr>
          <a:xfrm>
            <a:off x="772225" y="4129975"/>
            <a:ext cx="532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Char char="●"/>
            </a:pPr>
            <a:r>
              <a:rPr lang="en" sz="1500">
                <a:solidFill>
                  <a:srgbClr val="B7B7B7"/>
                </a:solidFill>
              </a:rPr>
              <a:t>How does their work relate to human language processing?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41" name="Google Shape;941;p97"/>
          <p:cNvSpPr/>
          <p:nvPr/>
        </p:nvSpPr>
        <p:spPr>
          <a:xfrm>
            <a:off x="526647" y="40041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2" name="Google Shape;94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" y="4029174"/>
            <a:ext cx="623400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8"/>
          <p:cNvSpPr/>
          <p:nvPr/>
        </p:nvSpPr>
        <p:spPr>
          <a:xfrm>
            <a:off x="2602713" y="1949225"/>
            <a:ext cx="1127100" cy="1127100"/>
          </a:xfrm>
          <a:prstGeom prst="ellipse">
            <a:avLst/>
          </a:prstGeom>
          <a:solidFill>
            <a:srgbClr val="6FD7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98"/>
          <p:cNvSpPr txBox="1"/>
          <p:nvPr>
            <p:ph idx="1" type="body"/>
          </p:nvPr>
        </p:nvSpPr>
        <p:spPr>
          <a:xfrm>
            <a:off x="405100" y="381250"/>
            <a:ext cx="4167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How do explanations relate to instructions? 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49" name="Google Shape;949;p98"/>
          <p:cNvSpPr/>
          <p:nvPr/>
        </p:nvSpPr>
        <p:spPr>
          <a:xfrm>
            <a:off x="159522" y="25540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0" name="Google Shape;95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5" y="28044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8"/>
          <p:cNvSpPr txBox="1"/>
          <p:nvPr/>
        </p:nvSpPr>
        <p:spPr>
          <a:xfrm>
            <a:off x="1909275" y="3179250"/>
            <a:ext cx="2514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Instructions Improvement in Prior Work was Successful</a:t>
            </a:r>
            <a:endParaRPr/>
          </a:p>
        </p:txBody>
      </p:sp>
      <p:sp>
        <p:nvSpPr>
          <p:cNvPr id="952" name="Google Shape;952;p98"/>
          <p:cNvSpPr/>
          <p:nvPr/>
        </p:nvSpPr>
        <p:spPr>
          <a:xfrm>
            <a:off x="5414188" y="1949225"/>
            <a:ext cx="1127100" cy="1127100"/>
          </a:xfrm>
          <a:prstGeom prst="ellipse">
            <a:avLst/>
          </a:prstGeom>
          <a:solidFill>
            <a:srgbClr val="6FD7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98"/>
          <p:cNvSpPr txBox="1"/>
          <p:nvPr/>
        </p:nvSpPr>
        <p:spPr>
          <a:xfrm>
            <a:off x="4381313" y="3179250"/>
            <a:ext cx="3192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Instruction &amp; Explanations </a:t>
            </a: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Complementary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54" name="Google Shape;95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574" y="2201076"/>
            <a:ext cx="623400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6066" y="2201084"/>
            <a:ext cx="623400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9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961" name="Google Shape;961;p99"/>
          <p:cNvSpPr txBox="1"/>
          <p:nvPr>
            <p:ph idx="1" type="body"/>
          </p:nvPr>
        </p:nvSpPr>
        <p:spPr>
          <a:xfrm>
            <a:off x="744625" y="1118075"/>
            <a:ext cx="430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Can explanations improve few-shot learning?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62" name="Google Shape;962;p99"/>
          <p:cNvSpPr/>
          <p:nvPr/>
        </p:nvSpPr>
        <p:spPr>
          <a:xfrm>
            <a:off x="499047" y="9922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3" name="Google Shape;96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01727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99"/>
          <p:cNvSpPr txBox="1"/>
          <p:nvPr>
            <p:ph idx="1" type="body"/>
          </p:nvPr>
        </p:nvSpPr>
        <p:spPr>
          <a:xfrm>
            <a:off x="744625" y="1871050"/>
            <a:ext cx="45435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Why are post-answer explanations interesting?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65" name="Google Shape;965;p99"/>
          <p:cNvSpPr/>
          <p:nvPr/>
        </p:nvSpPr>
        <p:spPr>
          <a:xfrm>
            <a:off x="499047" y="174520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6" name="Google Shape;96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177024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9"/>
          <p:cNvSpPr txBox="1"/>
          <p:nvPr>
            <p:ph idx="1" type="body"/>
          </p:nvPr>
        </p:nvSpPr>
        <p:spPr>
          <a:xfrm>
            <a:off x="744625" y="2624025"/>
            <a:ext cx="6277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What do their results imply about LMs’ abilities for in-context learning?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68" name="Google Shape;968;p99"/>
          <p:cNvSpPr/>
          <p:nvPr/>
        </p:nvSpPr>
        <p:spPr>
          <a:xfrm>
            <a:off x="499047" y="249817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9" name="Google Shape;96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2523224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99"/>
          <p:cNvSpPr txBox="1"/>
          <p:nvPr>
            <p:ph idx="1" type="body"/>
          </p:nvPr>
        </p:nvSpPr>
        <p:spPr>
          <a:xfrm>
            <a:off x="744625" y="3377000"/>
            <a:ext cx="41532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Char char="●"/>
            </a:pPr>
            <a:r>
              <a:rPr lang="en" sz="1500">
                <a:solidFill>
                  <a:srgbClr val="B7B7B7"/>
                </a:solidFill>
              </a:rPr>
              <a:t>How do explanations relate to instructions? </a:t>
            </a:r>
            <a:endParaRPr sz="1500">
              <a:solidFill>
                <a:srgbClr val="B7B7B7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71" name="Google Shape;971;p99"/>
          <p:cNvSpPr/>
          <p:nvPr/>
        </p:nvSpPr>
        <p:spPr>
          <a:xfrm>
            <a:off x="499047" y="325115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327619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99"/>
          <p:cNvSpPr txBox="1"/>
          <p:nvPr>
            <p:ph idx="1" type="body"/>
          </p:nvPr>
        </p:nvSpPr>
        <p:spPr>
          <a:xfrm>
            <a:off x="772225" y="4129975"/>
            <a:ext cx="53250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How does their work relate to human language processing?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74" name="Google Shape;974;p99"/>
          <p:cNvSpPr/>
          <p:nvPr/>
        </p:nvSpPr>
        <p:spPr>
          <a:xfrm>
            <a:off x="526647" y="4004125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5" name="Google Shape;97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" y="4029174"/>
            <a:ext cx="623400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0"/>
          <p:cNvSpPr/>
          <p:nvPr/>
        </p:nvSpPr>
        <p:spPr>
          <a:xfrm>
            <a:off x="2602713" y="1949225"/>
            <a:ext cx="1127100" cy="1127100"/>
          </a:xfrm>
          <a:prstGeom prst="ellipse">
            <a:avLst/>
          </a:prstGeom>
          <a:solidFill>
            <a:srgbClr val="6FD7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0"/>
          <p:cNvSpPr txBox="1"/>
          <p:nvPr>
            <p:ph idx="1" type="body"/>
          </p:nvPr>
        </p:nvSpPr>
        <p:spPr>
          <a:xfrm>
            <a:off x="405100" y="381250"/>
            <a:ext cx="5641500" cy="4269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How does their work relate to human language processing?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982" name="Google Shape;982;p100"/>
          <p:cNvSpPr/>
          <p:nvPr/>
        </p:nvSpPr>
        <p:spPr>
          <a:xfrm>
            <a:off x="159522" y="255400"/>
            <a:ext cx="678600" cy="6786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3" name="Google Shape;98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5" y="280449"/>
            <a:ext cx="62340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0"/>
          <p:cNvSpPr txBox="1"/>
          <p:nvPr/>
        </p:nvSpPr>
        <p:spPr>
          <a:xfrm>
            <a:off x="2219900" y="3179250"/>
            <a:ext cx="251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Humans	         LMs </a:t>
            </a:r>
            <a:endParaRPr/>
          </a:p>
        </p:txBody>
      </p:sp>
      <p:sp>
        <p:nvSpPr>
          <p:cNvPr id="985" name="Google Shape;985;p100"/>
          <p:cNvSpPr/>
          <p:nvPr/>
        </p:nvSpPr>
        <p:spPr>
          <a:xfrm>
            <a:off x="5414188" y="1949225"/>
            <a:ext cx="1127100" cy="1127100"/>
          </a:xfrm>
          <a:prstGeom prst="ellipse">
            <a:avLst/>
          </a:prstGeom>
          <a:solidFill>
            <a:srgbClr val="6FD7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0"/>
          <p:cNvSpPr txBox="1"/>
          <p:nvPr/>
        </p:nvSpPr>
        <p:spPr>
          <a:xfrm>
            <a:off x="4381313" y="3179250"/>
            <a:ext cx="319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Broader Context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87" name="Google Shape;98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966" y="2232459"/>
            <a:ext cx="678600" cy="6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0"/>
          <p:cNvSpPr/>
          <p:nvPr/>
        </p:nvSpPr>
        <p:spPr>
          <a:xfrm>
            <a:off x="3137600" y="3285900"/>
            <a:ext cx="260100" cy="202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9" name="Google Shape;98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2316" y="2157334"/>
            <a:ext cx="710900" cy="7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01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Discussion </a:t>
            </a:r>
            <a:endParaRPr/>
          </a:p>
        </p:txBody>
      </p:sp>
      <p:sp>
        <p:nvSpPr>
          <p:cNvPr id="995" name="Google Shape;995;p101"/>
          <p:cNvSpPr txBox="1"/>
          <p:nvPr>
            <p:ph idx="1" type="body"/>
          </p:nvPr>
        </p:nvSpPr>
        <p:spPr>
          <a:xfrm>
            <a:off x="361800" y="1074200"/>
            <a:ext cx="8520600" cy="4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Is the dataset large (~600 samples)/diverse (40 tasks) enough to support their conclusions?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Is the degree of improvement offered by explanations significant?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How does this compare to other </a:t>
            </a:r>
            <a:r>
              <a:rPr b="1" lang="en" sz="2000">
                <a:solidFill>
                  <a:srgbClr val="434343"/>
                </a:solidFill>
              </a:rPr>
              <a:t>in-context learning</a:t>
            </a:r>
            <a:r>
              <a:rPr lang="en" sz="2000">
                <a:solidFill>
                  <a:srgbClr val="434343"/>
                </a:solidFill>
              </a:rPr>
              <a:t> methods?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Chain-of-thought [Wei]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Soft prompts (changing the embedding of the prompt) [Leister]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</a:rPr>
              <a:t>Finetuning + Distillation (Alpaca) [Taori]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How could explanations benefit smaller models and not only large models?</a:t>
            </a:r>
            <a:endParaRPr sz="20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2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Discussion </a:t>
            </a:r>
            <a:endParaRPr/>
          </a:p>
        </p:txBody>
      </p:sp>
      <p:sp>
        <p:nvSpPr>
          <p:cNvPr id="1001" name="Google Shape;1001;p102"/>
          <p:cNvSpPr txBox="1"/>
          <p:nvPr>
            <p:ph idx="1" type="body"/>
          </p:nvPr>
        </p:nvSpPr>
        <p:spPr>
          <a:xfrm>
            <a:off x="361800" y="1074200"/>
            <a:ext cx="8520600" cy="4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What are the benefits of their research methods?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What are the benefits and drawbacks of the datasets used?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Is the degree of improvement offered by explanations significant?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How scalable is explanation annotations?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How could explanations benefit smaller models and not only large models?</a:t>
            </a:r>
            <a:endParaRPr sz="15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3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007" name="Google Shape;1007;p103"/>
          <p:cNvSpPr txBox="1"/>
          <p:nvPr>
            <p:ph idx="1" type="body"/>
          </p:nvPr>
        </p:nvSpPr>
        <p:spPr>
          <a:xfrm>
            <a:off x="361800" y="1074200"/>
            <a:ext cx="8520600" cy="4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28813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en" sz="1500">
                <a:solidFill>
                  <a:srgbClr val="434343"/>
                </a:solidFill>
              </a:rPr>
              <a:t>Large models benefit even from untuned explanations</a:t>
            </a:r>
            <a:endParaRPr sz="1500">
              <a:solidFill>
                <a:srgbClr val="434343"/>
              </a:solidFill>
            </a:endParaRPr>
          </a:p>
          <a:p>
            <a:pPr indent="-28813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-28813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sz="1500">
                <a:solidFill>
                  <a:srgbClr val="434343"/>
                </a:solidFill>
              </a:rPr>
              <a:t>Post-answer explanations are interesting because they can improve few-shot learning</a:t>
            </a:r>
            <a:endParaRPr sz="1500">
              <a:solidFill>
                <a:srgbClr val="434343"/>
              </a:solidFill>
            </a:endParaRPr>
          </a:p>
          <a:p>
            <a:pPr indent="-28813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sz="1500">
                <a:solidFill>
                  <a:srgbClr val="434343"/>
                </a:solidFill>
              </a:rPr>
              <a:t>This study focused on providing post-answer explanations rather than chains of reasoning before the answer, in contrast to some related works</a:t>
            </a:r>
            <a:endParaRPr sz="1500">
              <a:solidFill>
                <a:srgbClr val="434343"/>
              </a:solidFill>
            </a:endParaRPr>
          </a:p>
          <a:p>
            <a:pPr indent="-28813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sz="1500">
                <a:solidFill>
                  <a:srgbClr val="434343"/>
                </a:solidFill>
              </a:rPr>
              <a:t>Results suggest that post-answer explanations can have a positive impact on few-shot learning, in contrast to Wei et al. (2022) who did not observe a benefit</a:t>
            </a:r>
            <a:endParaRPr sz="1500">
              <a:solidFill>
                <a:srgbClr val="434343"/>
              </a:solidFill>
            </a:endParaRPr>
          </a:p>
          <a:p>
            <a:pPr indent="-28813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sz="1500">
                <a:solidFill>
                  <a:srgbClr val="434343"/>
                </a:solidFill>
              </a:rPr>
              <a:t>Pre- and post-answer modes of explanation have different implications at test-time and different scientific implications about the model's in-context inferences</a:t>
            </a:r>
            <a:endParaRPr sz="1500">
              <a:solidFill>
                <a:srgbClr val="434343"/>
              </a:solidFill>
            </a:endParaRPr>
          </a:p>
          <a:p>
            <a:pPr indent="-28813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sz="1500">
                <a:solidFill>
                  <a:srgbClr val="434343"/>
                </a:solidFill>
              </a:rPr>
              <a:t>Post-answer explanations do not affect the evaluation pipeline at test time, while pre-answer chains-of-reasoning do</a:t>
            </a:r>
            <a:endParaRPr sz="1500">
              <a:solidFill>
                <a:srgbClr val="434343"/>
              </a:solidFill>
            </a:endParaRPr>
          </a:p>
          <a:p>
            <a:pPr indent="-28813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sz="1500">
                <a:solidFill>
                  <a:srgbClr val="434343"/>
                </a:solidFill>
              </a:rPr>
              <a:t>Pre-answer reasoning and post-answer explanations might have complementary, combinable benefits for optimal performance</a:t>
            </a:r>
            <a:endParaRPr sz="1500">
              <a:solidFill>
                <a:srgbClr val="434343"/>
              </a:solidFill>
            </a:endParaRPr>
          </a:p>
          <a:p>
            <a:pPr indent="-28813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sz="1500">
                <a:solidFill>
                  <a:srgbClr val="434343"/>
                </a:solidFill>
              </a:rPr>
              <a:t>Zelikman et al. (2022) used post-answer-hint "rationalizations" as part of their bootstrapped training procedure</a:t>
            </a:r>
            <a:endParaRPr sz="1500">
              <a:solidFill>
                <a:srgbClr val="434343"/>
              </a:solidFill>
            </a:endParaRPr>
          </a:p>
          <a:p>
            <a:pPr indent="-28813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sz="1500">
                <a:solidFill>
                  <a:srgbClr val="434343"/>
                </a:solidFill>
              </a:rPr>
              <a:t>Pre-answer chains of reasoning allow the model to output a reasoning process and process the problem step-by-step before answering, while post-answer explanations can only shape the reasoning processes abstractly, by changing task inference</a:t>
            </a:r>
            <a:endParaRPr sz="1500">
              <a:solidFill>
                <a:srgbClr val="434343"/>
              </a:solidFill>
            </a:endParaRPr>
          </a:p>
          <a:p>
            <a:pPr indent="-28813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sz="1500">
                <a:solidFill>
                  <a:srgbClr val="434343"/>
                </a:solidFill>
              </a:rPr>
              <a:t>The effect of explanations is due to changes in how the model is processing the question and possible answers</a:t>
            </a:r>
            <a:endParaRPr sz="1500">
              <a:solidFill>
                <a:srgbClr val="434343"/>
              </a:solidFill>
            </a:endParaRPr>
          </a:p>
          <a:p>
            <a:pPr indent="-288131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○"/>
            </a:pPr>
            <a:r>
              <a:rPr lang="en" sz="1500">
                <a:solidFill>
                  <a:srgbClr val="434343"/>
                </a:solidFill>
              </a:rPr>
              <a:t>The benefits of explanations result from fairly sophisticated higher-order inferences during in-context learning.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Roadmap </a:t>
            </a:r>
            <a:endParaRPr/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Introduction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Method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Experiments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Discussion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Data and Model</a:t>
            </a:r>
            <a:endParaRPr/>
          </a:p>
        </p:txBody>
      </p:sp>
      <p:sp>
        <p:nvSpPr>
          <p:cNvPr id="154" name="Google Shape;154;p33"/>
          <p:cNvSpPr txBox="1"/>
          <p:nvPr/>
        </p:nvSpPr>
        <p:spPr>
          <a:xfrm>
            <a:off x="361800" y="1074200"/>
            <a:ext cx="8520600" cy="3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●"/>
            </a:pP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Selected a set of </a:t>
            </a: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 challenging tasks</a:t>
            </a: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the BIG-Bench dataset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 examples: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■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Inferring goals from actions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■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Reasoning about mathematical induction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■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Reasoning about causality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■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Inferring assumptions behind a statement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●"/>
            </a:pPr>
            <a:r>
              <a:rPr b="1"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</a:t>
            </a: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set of decoder-only Transformer language models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Evaluated a set of models with same context window and trained on the same dataset</a:t>
            </a:r>
            <a:endParaRPr sz="16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